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25" r:id="rId3"/>
    <p:sldId id="257" r:id="rId4"/>
    <p:sldId id="258" r:id="rId5"/>
    <p:sldId id="274" r:id="rId6"/>
    <p:sldId id="296" r:id="rId7"/>
    <p:sldId id="298" r:id="rId8"/>
    <p:sldId id="277" r:id="rId9"/>
    <p:sldId id="299" r:id="rId10"/>
    <p:sldId id="317" r:id="rId11"/>
    <p:sldId id="280" r:id="rId12"/>
    <p:sldId id="284" r:id="rId13"/>
    <p:sldId id="300" r:id="rId14"/>
    <p:sldId id="295" r:id="rId15"/>
    <p:sldId id="263" r:id="rId16"/>
    <p:sldId id="291" r:id="rId17"/>
    <p:sldId id="318" r:id="rId18"/>
    <p:sldId id="301" r:id="rId19"/>
    <p:sldId id="308" r:id="rId20"/>
    <p:sldId id="321" r:id="rId21"/>
    <p:sldId id="322" r:id="rId22"/>
    <p:sldId id="286" r:id="rId23"/>
    <p:sldId id="323" r:id="rId24"/>
    <p:sldId id="269" r:id="rId25"/>
    <p:sldId id="324" r:id="rId26"/>
    <p:sldId id="326" r:id="rId27"/>
    <p:sldId id="270" r:id="rId28"/>
    <p:sldId id="289" r:id="rId29"/>
    <p:sldId id="285" r:id="rId30"/>
    <p:sldId id="287"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1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5"/>
    <p:restoredTop sz="77248"/>
  </p:normalViewPr>
  <p:slideViewPr>
    <p:cSldViewPr snapToGrid="0" snapToObjects="1">
      <p:cViewPr varScale="1">
        <p:scale>
          <a:sx n="95" d="100"/>
          <a:sy n="95"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859ED-02E8-2547-9A5A-7938B51492D5}" type="datetimeFigureOut">
              <a:rPr lang="en-US" smtClean="0"/>
              <a:t>6/27/16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0AA84-84D8-E844-965E-89A4772738B1}" type="slidenum">
              <a:rPr lang="en-US" smtClean="0"/>
              <a:t>‹#›</a:t>
            </a:fld>
            <a:endParaRPr lang="en-US"/>
          </a:p>
        </p:txBody>
      </p:sp>
    </p:spTree>
    <p:extLst>
      <p:ext uri="{BB962C8B-B14F-4D97-AF65-F5344CB8AC3E}">
        <p14:creationId xmlns:p14="http://schemas.microsoft.com/office/powerpoint/2010/main" val="170047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Today I’m going to talk about our paper, </a:t>
            </a:r>
            <a:r>
              <a:rPr lang="en-US" baseline="0" dirty="0" err="1" smtClean="0"/>
              <a:t>mcdnn</a:t>
            </a:r>
            <a:r>
              <a:rPr lang="en-US" baseline="0" dirty="0" smtClean="0"/>
              <a:t>, an approximation-based execution framework for deep stream processing under resource constraints</a:t>
            </a:r>
          </a:p>
          <a:p>
            <a:r>
              <a:rPr lang="en-US" baseline="0" dirty="0" smtClean="0"/>
              <a:t>This is a joint work with researchers from UW and </a:t>
            </a:r>
            <a:r>
              <a:rPr lang="en-US" baseline="0" dirty="0" err="1" smtClean="0"/>
              <a:t>microsoft</a:t>
            </a:r>
            <a:r>
              <a:rPr lang="en-US" baseline="0" dirty="0" smtClean="0"/>
              <a:t> research</a:t>
            </a:r>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1</a:t>
            </a:fld>
            <a:endParaRPr lang="en-US"/>
          </a:p>
        </p:txBody>
      </p:sp>
    </p:spTree>
    <p:extLst>
      <p:ext uri="{BB962C8B-B14F-4D97-AF65-F5344CB8AC3E}">
        <p14:creationId xmlns:p14="http://schemas.microsoft.com/office/powerpoint/2010/main" val="1211724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first focus on the memory and accuracy tradeoff.</a:t>
            </a:r>
          </a:p>
          <a:p>
            <a:r>
              <a:rPr lang="en-US" baseline="0" dirty="0" smtClean="0"/>
              <a:t>The x-axis is accuracy, y-axis is memory in log scale.</a:t>
            </a:r>
          </a:p>
          <a:p>
            <a:r>
              <a:rPr lang="en-US" baseline="0" dirty="0" smtClean="0"/>
              <a:t>in this graph we have one </a:t>
            </a:r>
            <a:r>
              <a:rPr lang="en-US" baseline="0" dirty="0" err="1" smtClean="0"/>
              <a:t>unoptimized</a:t>
            </a:r>
            <a:r>
              <a:rPr lang="en-US" baseline="0" dirty="0" smtClean="0"/>
              <a:t> model for </a:t>
            </a:r>
            <a:r>
              <a:rPr lang="en-US" baseline="0" dirty="0" err="1" smtClean="0"/>
              <a:t>obj</a:t>
            </a:r>
            <a:r>
              <a:rPr lang="en-US" baseline="0" dirty="0" smtClean="0"/>
              <a:t>/scene/face recognition</a:t>
            </a:r>
          </a:p>
        </p:txBody>
      </p:sp>
      <p:sp>
        <p:nvSpPr>
          <p:cNvPr id="4" name="Slide Number Placeholder 3"/>
          <p:cNvSpPr>
            <a:spLocks noGrp="1"/>
          </p:cNvSpPr>
          <p:nvPr>
            <p:ph type="sldNum" sz="quarter" idx="10"/>
          </p:nvPr>
        </p:nvSpPr>
        <p:spPr/>
        <p:txBody>
          <a:bodyPr/>
          <a:lstStyle/>
          <a:p>
            <a:fld id="{D3A0AA84-84D8-E844-965E-89A4772738B1}" type="slidenum">
              <a:rPr lang="en-US" smtClean="0"/>
              <a:t>10</a:t>
            </a:fld>
            <a:endParaRPr lang="en-US"/>
          </a:p>
        </p:txBody>
      </p:sp>
    </p:spTree>
    <p:extLst>
      <p:ext uri="{BB962C8B-B14F-4D97-AF65-F5344CB8AC3E}">
        <p14:creationId xmlns:p14="http://schemas.microsoft.com/office/powerpoint/2010/main" val="492904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a:t>
            </a:r>
            <a:r>
              <a:rPr lang="en-US" dirty="0" smtClean="0"/>
              <a:t>We generated 10 to 60</a:t>
            </a:r>
            <a:r>
              <a:rPr lang="en-US" baseline="0" dirty="0" smtClean="0"/>
              <a:t> approximate models for each task using the methods as mentioned before</a:t>
            </a:r>
          </a:p>
          <a:p>
            <a:r>
              <a:rPr lang="en-US" baseline="0" dirty="0" smtClean="0"/>
              <a:t>Here I only show a subset of data points.</a:t>
            </a:r>
          </a:p>
          <a:p>
            <a:r>
              <a:rPr lang="en-US" baseline="0" dirty="0" smtClean="0"/>
              <a:t>One take away from here is that we can substantially reduce resource with very gradual accuracy loss</a:t>
            </a:r>
          </a:p>
        </p:txBody>
      </p:sp>
      <p:sp>
        <p:nvSpPr>
          <p:cNvPr id="4" name="Slide Number Placeholder 3"/>
          <p:cNvSpPr>
            <a:spLocks noGrp="1"/>
          </p:cNvSpPr>
          <p:nvPr>
            <p:ph type="sldNum" sz="quarter" idx="10"/>
          </p:nvPr>
        </p:nvSpPr>
        <p:spPr/>
        <p:txBody>
          <a:bodyPr/>
          <a:lstStyle/>
          <a:p>
            <a:fld id="{D3A0AA84-84D8-E844-965E-89A4772738B1}" type="slidenum">
              <a:rPr lang="en-US" smtClean="0"/>
              <a:t>11</a:t>
            </a:fld>
            <a:endParaRPr lang="en-US"/>
          </a:p>
        </p:txBody>
      </p:sp>
    </p:spTree>
    <p:extLst>
      <p:ext uri="{BB962C8B-B14F-4D97-AF65-F5344CB8AC3E}">
        <p14:creationId xmlns:p14="http://schemas.microsoft.com/office/powerpoint/2010/main" val="671691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let’s take a</a:t>
            </a:r>
            <a:r>
              <a:rPr lang="en-US" baseline="0" dirty="0" smtClean="0"/>
              <a:t> look at the energy and accuracy tradeoff.</a:t>
            </a:r>
            <a:endParaRPr lang="en-US" dirty="0" smtClean="0"/>
          </a:p>
          <a:p>
            <a:r>
              <a:rPr lang="en-US" dirty="0" smtClean="0"/>
              <a:t>x-axis</a:t>
            </a:r>
            <a:r>
              <a:rPr lang="en-US" baseline="0" dirty="0" smtClean="0"/>
              <a:t> is accuracy, y-axis is energy consumption</a:t>
            </a:r>
          </a:p>
          <a:p>
            <a:r>
              <a:rPr lang="en-US" baseline="0" dirty="0" smtClean="0"/>
              <a:t>we measured the energy consumption of these neural network models on the </a:t>
            </a:r>
            <a:r>
              <a:rPr lang="en-US" baseline="0" dirty="0" err="1" smtClean="0"/>
              <a:t>nvidia</a:t>
            </a:r>
            <a:r>
              <a:rPr lang="en-US" baseline="0" dirty="0" smtClean="0"/>
              <a:t> </a:t>
            </a:r>
            <a:r>
              <a:rPr lang="en-US" baseline="0" dirty="0" err="1" smtClean="0"/>
              <a:t>jetson</a:t>
            </a:r>
            <a:r>
              <a:rPr lang="en-US" baseline="0" dirty="0" smtClean="0"/>
              <a:t> board.</a:t>
            </a:r>
          </a:p>
          <a:p>
            <a:r>
              <a:rPr lang="en-US" baseline="0" dirty="0" smtClean="0"/>
              <a:t>Lower two horizontal lines show the energy consumption if transmitting an image to the cloud through LTE or </a:t>
            </a:r>
            <a:r>
              <a:rPr lang="en-US" baseline="0" dirty="0" err="1" smtClean="0"/>
              <a:t>Wifi</a:t>
            </a:r>
            <a:r>
              <a:rPr lang="en-US" baseline="0" dirty="0" smtClean="0"/>
              <a:t>.</a:t>
            </a:r>
          </a:p>
          <a:p>
            <a:r>
              <a:rPr lang="en-US" baseline="0" dirty="0" smtClean="0"/>
              <a:t>Third line show the energy budget that allows to compute for each request.</a:t>
            </a:r>
          </a:p>
          <a:p>
            <a:r>
              <a:rPr lang="en-US" baseline="0" dirty="0" smtClean="0"/>
              <a:t>This energy budget is calculated statically, but at the runtime, it will vary according to the workload.</a:t>
            </a:r>
          </a:p>
          <a:p>
            <a:r>
              <a:rPr lang="en-US" baseline="0" dirty="0" smtClean="0"/>
              <a:t>We can then categorize the models into three classes.</a:t>
            </a:r>
          </a:p>
          <a:p>
            <a:r>
              <a:rPr lang="en-US" baseline="0" dirty="0" smtClean="0"/>
              <a:t>For these smallest models, we should always execute them locally because transmission costs more energy</a:t>
            </a:r>
          </a:p>
          <a:p>
            <a:endParaRPr lang="en-US" baseline="0" dirty="0" smtClean="0"/>
          </a:p>
          <a:p>
            <a:r>
              <a:rPr lang="en-US" baseline="0" dirty="0" smtClean="0"/>
              <a:t>I won’t show the cost and accuracy trade-off here due to the time limit. But you can read the paper to see that.</a:t>
            </a:r>
          </a:p>
          <a:p>
            <a:endParaRPr lang="en-US" baseline="0" dirty="0" smtClean="0"/>
          </a:p>
          <a:p>
            <a:r>
              <a:rPr lang="en-US" baseline="0" dirty="0" smtClean="0"/>
              <a:t>Notes:</a:t>
            </a:r>
          </a:p>
          <a:p>
            <a:pPr marL="171450" indent="-171450">
              <a:buFontTx/>
              <a:buChar char="-"/>
            </a:pPr>
            <a:r>
              <a:rPr lang="en-US" baseline="0" dirty="0" smtClean="0"/>
              <a:t>mention the energy budget varies during the runtime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12</a:t>
            </a:fld>
            <a:endParaRPr lang="en-US"/>
          </a:p>
        </p:txBody>
      </p:sp>
    </p:spTree>
    <p:extLst>
      <p:ext uri="{BB962C8B-B14F-4D97-AF65-F5344CB8AC3E}">
        <p14:creationId xmlns:p14="http://schemas.microsoft.com/office/powerpoint/2010/main" val="201680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Helvetica Light" charset="0"/>
                <a:ea typeface="Helvetica Light" charset="0"/>
                <a:cs typeface="Helvetica Light" charset="0"/>
              </a:rPr>
              <a:t>Previously we have seen the existing optimizations on NN.</a:t>
            </a:r>
          </a:p>
          <a:p>
            <a:r>
              <a:rPr lang="en-US" baseline="0" dirty="0" smtClean="0">
                <a:latin typeface="Helvetica Light" charset="0"/>
                <a:ea typeface="Helvetica Light" charset="0"/>
                <a:cs typeface="Helvetica Light" charset="0"/>
              </a:rPr>
              <a:t>Besides, We also find two new optimizations for streaming, multi-application settings.</a:t>
            </a:r>
          </a:p>
        </p:txBody>
      </p:sp>
      <p:sp>
        <p:nvSpPr>
          <p:cNvPr id="4" name="Slide Number Placeholder 3"/>
          <p:cNvSpPr>
            <a:spLocks noGrp="1"/>
          </p:cNvSpPr>
          <p:nvPr>
            <p:ph type="sldNum" sz="quarter" idx="10"/>
          </p:nvPr>
        </p:nvSpPr>
        <p:spPr/>
        <p:txBody>
          <a:bodyPr/>
          <a:lstStyle/>
          <a:p>
            <a:fld id="{D3A0AA84-84D8-E844-965E-89A4772738B1}" type="slidenum">
              <a:rPr lang="en-US" smtClean="0"/>
              <a:t>13</a:t>
            </a:fld>
            <a:endParaRPr lang="en-US"/>
          </a:p>
        </p:txBody>
      </p:sp>
    </p:spTree>
    <p:extLst>
      <p:ext uri="{BB962C8B-B14F-4D97-AF65-F5344CB8AC3E}">
        <p14:creationId xmlns:p14="http://schemas.microsoft.com/office/powerpoint/2010/main" val="33158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err="1" smtClean="0"/>
              <a:t>speciali</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let’s </a:t>
            </a:r>
            <a:r>
              <a:rPr lang="en-US" baseline="0" dirty="0" smtClean="0"/>
              <a:t>consider perform face recognition in the video, a standard model can recognize 4000 faces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most of faces come from a small subset of classes within a few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if I’m meeting with my colleagues, I’ll mostly see three persons for a certain period of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Specialization is to produce more compact models </a:t>
            </a:r>
            <a:r>
              <a:rPr lang="en-US" altLang="zh-CN" baseline="0" dirty="0" smtClean="0"/>
              <a:t>for</a:t>
            </a:r>
            <a:r>
              <a:rPr lang="zh-CN" altLang="en-US" baseline="0" dirty="0" smtClean="0"/>
              <a:t> </a:t>
            </a:r>
            <a:r>
              <a:rPr lang="en-US" altLang="zh-CN" baseline="0" dirty="0" smtClean="0"/>
              <a:t>skewed classes </a:t>
            </a:r>
            <a:r>
              <a:rPr lang="en-US" baseline="0" dirty="0" smtClean="0"/>
              <a:t>in the video context</a:t>
            </a:r>
          </a:p>
        </p:txBody>
      </p:sp>
      <p:sp>
        <p:nvSpPr>
          <p:cNvPr id="4" name="Slide Number Placeholder 3"/>
          <p:cNvSpPr>
            <a:spLocks noGrp="1"/>
          </p:cNvSpPr>
          <p:nvPr>
            <p:ph type="sldNum" sz="quarter" idx="10"/>
          </p:nvPr>
        </p:nvSpPr>
        <p:spPr/>
        <p:txBody>
          <a:bodyPr/>
          <a:lstStyle/>
          <a:p>
            <a:fld id="{D3A0AA84-84D8-E844-965E-89A4772738B1}" type="slidenum">
              <a:rPr lang="en-US" smtClean="0"/>
              <a:t>14</a:t>
            </a:fld>
            <a:endParaRPr lang="en-US"/>
          </a:p>
        </p:txBody>
      </p:sp>
    </p:spTree>
    <p:extLst>
      <p:ext uri="{BB962C8B-B14F-4D97-AF65-F5344CB8AC3E}">
        <p14:creationId xmlns:p14="http://schemas.microsoft.com/office/powerpoint/2010/main" val="1777591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utilize</a:t>
            </a:r>
            <a:r>
              <a:rPr lang="en-US" baseline="0" dirty="0" smtClean="0"/>
              <a:t> the specialization, we devised the following run time system</a:t>
            </a:r>
          </a:p>
          <a:p>
            <a:r>
              <a:rPr lang="en-US" baseline="0" dirty="0" smtClean="0"/>
              <a:t>by default, we use the full model to serve requests. </a:t>
            </a:r>
          </a:p>
          <a:p>
            <a:r>
              <a:rPr lang="en-US" baseline="0" dirty="0" smtClean="0"/>
              <a:t>Once it detects the temporal skew in video stream, runtime will generates a specialized model for skewed classes</a:t>
            </a:r>
          </a:p>
          <a:p>
            <a:r>
              <a:rPr lang="en-US" baseline="0" dirty="0" smtClean="0"/>
              <a:t>After that, in most cases, it utilizes the specialized model. But when compact model predicts the input outside of skewed classes, system will fall back to the full model for recognition.</a:t>
            </a:r>
          </a:p>
        </p:txBody>
      </p:sp>
      <p:sp>
        <p:nvSpPr>
          <p:cNvPr id="4" name="Slide Number Placeholder 3"/>
          <p:cNvSpPr>
            <a:spLocks noGrp="1"/>
          </p:cNvSpPr>
          <p:nvPr>
            <p:ph type="sldNum" sz="quarter" idx="10"/>
          </p:nvPr>
        </p:nvSpPr>
        <p:spPr/>
        <p:txBody>
          <a:bodyPr/>
          <a:lstStyle/>
          <a:p>
            <a:fld id="{D3A0AA84-84D8-E844-965E-89A4772738B1}" type="slidenum">
              <a:rPr lang="en-US" smtClean="0"/>
              <a:t>15</a:t>
            </a:fld>
            <a:endParaRPr lang="en-US"/>
          </a:p>
        </p:txBody>
      </p:sp>
    </p:spTree>
    <p:extLst>
      <p:ext uri="{BB962C8B-B14F-4D97-AF65-F5344CB8AC3E}">
        <p14:creationId xmlns:p14="http://schemas.microsoft.com/office/powerpoint/2010/main" val="875850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look at the accuracy and resource tradeoff in the specialization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pick one compact model shown before for each task and compare them with the full model in accuracy</a:t>
            </a:r>
          </a:p>
          <a:p>
            <a:r>
              <a:rPr lang="en-US" baseline="0" dirty="0" smtClean="0"/>
              <a:t>typically, a compact model loses accuracy compared to full model if running on the same general distribution.</a:t>
            </a:r>
          </a:p>
          <a:p>
            <a:r>
              <a:rPr lang="en-US" baseline="0" dirty="0" smtClean="0"/>
              <a:t>But in fact we only need to use compact models on the skewed classes</a:t>
            </a:r>
          </a:p>
          <a:p>
            <a:r>
              <a:rPr lang="en-US" baseline="0" dirty="0" smtClean="0"/>
              <a:t>And when the compact models are used to recognize 7 classes, their accuracy are even higher than the full models.</a:t>
            </a:r>
          </a:p>
          <a:p>
            <a:r>
              <a:rPr lang="en-US" baseline="0" dirty="0" smtClean="0"/>
              <a:t>Then looking at the energy consumptions, these compact models consume 1-2 order of magnitude less energy than the full models.</a:t>
            </a:r>
          </a:p>
        </p:txBody>
      </p:sp>
      <p:sp>
        <p:nvSpPr>
          <p:cNvPr id="4" name="Slide Number Placeholder 3"/>
          <p:cNvSpPr>
            <a:spLocks noGrp="1"/>
          </p:cNvSpPr>
          <p:nvPr>
            <p:ph type="sldNum" sz="quarter" idx="10"/>
          </p:nvPr>
        </p:nvSpPr>
        <p:spPr/>
        <p:txBody>
          <a:bodyPr/>
          <a:lstStyle/>
          <a:p>
            <a:fld id="{D3A0AA84-84D8-E844-965E-89A4772738B1}" type="slidenum">
              <a:rPr lang="en-US" smtClean="0"/>
              <a:t>16</a:t>
            </a:fld>
            <a:endParaRPr lang="en-US"/>
          </a:p>
        </p:txBody>
      </p:sp>
    </p:spTree>
    <p:extLst>
      <p:ext uri="{BB962C8B-B14F-4D97-AF65-F5344CB8AC3E}">
        <p14:creationId xmlns:p14="http://schemas.microsoft.com/office/powerpoint/2010/main" val="228113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 me show a video demo when we apply specialization to recognize actors in videos.</a:t>
            </a:r>
          </a:p>
          <a:p>
            <a:r>
              <a:rPr lang="en-US" sz="1200" kern="1200" dirty="0" smtClean="0">
                <a:solidFill>
                  <a:schemeClr val="tx1"/>
                </a:solidFill>
                <a:latin typeface="+mn-lt"/>
                <a:ea typeface="+mn-ea"/>
                <a:cs typeface="+mn-cs"/>
              </a:rPr>
              <a:t>On the left side, it uses the full model without specialization; while on the right side, it uses specialization. </a:t>
            </a:r>
          </a:p>
          <a:p>
            <a:r>
              <a:rPr lang="en-US" sz="1200" kern="1200" dirty="0" smtClean="0">
                <a:solidFill>
                  <a:schemeClr val="tx1"/>
                </a:solidFill>
                <a:latin typeface="+mn-lt"/>
                <a:ea typeface="+mn-ea"/>
                <a:cs typeface="+mn-cs"/>
              </a:rPr>
              <a:t>At the bottom, we show the frame rate and accuracy per second.</a:t>
            </a:r>
          </a:p>
          <a:p>
            <a:r>
              <a:rPr lang="en-US" sz="1200" kern="1200" dirty="0" smtClean="0">
                <a:solidFill>
                  <a:schemeClr val="tx1"/>
                </a:solidFill>
                <a:latin typeface="+mn-lt"/>
                <a:ea typeface="+mn-ea"/>
                <a:cs typeface="+mn-cs"/>
              </a:rPr>
              <a:t>(start the video)</a:t>
            </a:r>
          </a:p>
          <a:p>
            <a:r>
              <a:rPr lang="en-US" sz="1200" kern="1200" dirty="0" smtClean="0">
                <a:solidFill>
                  <a:schemeClr val="tx1"/>
                </a:solidFill>
                <a:latin typeface="+mn-lt"/>
                <a:ea typeface="+mn-ea"/>
                <a:cs typeface="+mn-cs"/>
              </a:rPr>
              <a:t>We can see that using </a:t>
            </a:r>
            <a:r>
              <a:rPr lang="en-US" sz="1200" kern="1200" baseline="0" dirty="0" smtClean="0">
                <a:solidFill>
                  <a:schemeClr val="tx1"/>
                </a:solidFill>
                <a:latin typeface="+mn-lt"/>
                <a:ea typeface="+mn-ea"/>
                <a:cs typeface="+mn-cs"/>
              </a:rPr>
              <a:t>the full model </a:t>
            </a:r>
            <a:r>
              <a:rPr lang="en-US" sz="1200" kern="1200" dirty="0" smtClean="0">
                <a:solidFill>
                  <a:schemeClr val="tx1"/>
                </a:solidFill>
                <a:latin typeface="+mn-lt"/>
                <a:ea typeface="+mn-ea"/>
                <a:cs typeface="+mn-cs"/>
              </a:rPr>
              <a:t>, the frame rate is only about 14 fps.</a:t>
            </a:r>
          </a:p>
          <a:p>
            <a:r>
              <a:rPr lang="en-US" sz="1200" kern="1200" dirty="0" smtClean="0">
                <a:solidFill>
                  <a:schemeClr val="tx1"/>
                </a:solidFill>
                <a:latin typeface="+mn-lt"/>
                <a:ea typeface="+mn-ea"/>
                <a:cs typeface="+mn-cs"/>
              </a:rPr>
              <a:t>However, the</a:t>
            </a:r>
            <a:r>
              <a:rPr lang="en-US" sz="1200" kern="1200" baseline="0" dirty="0" smtClean="0">
                <a:solidFill>
                  <a:schemeClr val="tx1"/>
                </a:solidFill>
                <a:latin typeface="+mn-lt"/>
                <a:ea typeface="+mn-ea"/>
                <a:cs typeface="+mn-cs"/>
              </a:rPr>
              <a:t> system </a:t>
            </a:r>
            <a:r>
              <a:rPr lang="en-US" sz="1200" kern="1200" dirty="0" smtClean="0">
                <a:solidFill>
                  <a:schemeClr val="tx1"/>
                </a:solidFill>
                <a:latin typeface="+mn-lt"/>
                <a:ea typeface="+mn-ea"/>
                <a:cs typeface="+mn-cs"/>
              </a:rPr>
              <a:t>quickly detects temporal context and generates a specialized model to reduce the latency WHILE still MAINTAINING ACCURACY.</a:t>
            </a:r>
          </a:p>
          <a:p>
            <a:r>
              <a:rPr lang="en-US" sz="1200" kern="1200" dirty="0" smtClean="0">
                <a:solidFill>
                  <a:schemeClr val="tx1"/>
                </a:solidFill>
                <a:latin typeface="+mn-lt"/>
                <a:ea typeface="+mn-ea"/>
                <a:cs typeface="+mn-cs"/>
              </a:rPr>
              <a:t>After that the frame rate increases to 24 fps. and</a:t>
            </a:r>
            <a:r>
              <a:rPr lang="en-US" sz="1200" kern="1200" baseline="0" dirty="0" smtClean="0">
                <a:solidFill>
                  <a:schemeClr val="tx1"/>
                </a:solidFill>
                <a:latin typeface="+mn-lt"/>
                <a:ea typeface="+mn-ea"/>
                <a:cs typeface="+mn-cs"/>
              </a:rPr>
              <a:t> the runtime system can also detect the context change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Overall, the specialization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achieves higher frame rate and accuracy.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Notes:</a:t>
            </a:r>
          </a:p>
          <a:p>
            <a:r>
              <a:rPr lang="en-US" sz="1200" kern="1200" baseline="0" dirty="0" smtClean="0">
                <a:solidFill>
                  <a:schemeClr val="tx1"/>
                </a:solidFill>
                <a:latin typeface="+mn-lt"/>
                <a:ea typeface="+mn-ea"/>
                <a:cs typeface="+mn-cs"/>
              </a:rPr>
              <a:t>- setup the video first before playing the video</a:t>
            </a:r>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17</a:t>
            </a:fld>
            <a:endParaRPr lang="en-US"/>
          </a:p>
        </p:txBody>
      </p:sp>
    </p:spTree>
    <p:extLst>
      <p:ext uri="{BB962C8B-B14F-4D97-AF65-F5344CB8AC3E}">
        <p14:creationId xmlns:p14="http://schemas.microsoft.com/office/powerpoint/2010/main" val="519198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Helvetica Light" charset="0"/>
                <a:ea typeface="Helvetica Light" charset="0"/>
                <a:cs typeface="Helvetica Light" charset="0"/>
              </a:rPr>
              <a:t>now let’s look at the scheduling problem that decides which approximate models to use at run time.</a:t>
            </a:r>
          </a:p>
        </p:txBody>
      </p:sp>
      <p:sp>
        <p:nvSpPr>
          <p:cNvPr id="4" name="Slide Number Placeholder 3"/>
          <p:cNvSpPr>
            <a:spLocks noGrp="1"/>
          </p:cNvSpPr>
          <p:nvPr>
            <p:ph type="sldNum" sz="quarter" idx="10"/>
          </p:nvPr>
        </p:nvSpPr>
        <p:spPr/>
        <p:txBody>
          <a:bodyPr/>
          <a:lstStyle/>
          <a:p>
            <a:fld id="{D3A0AA84-84D8-E844-965E-89A4772738B1}" type="slidenum">
              <a:rPr lang="en-US" smtClean="0"/>
              <a:t>18</a:t>
            </a:fld>
            <a:endParaRPr lang="en-US"/>
          </a:p>
        </p:txBody>
      </p:sp>
    </p:spTree>
    <p:extLst>
      <p:ext uri="{BB962C8B-B14F-4D97-AF65-F5344CB8AC3E}">
        <p14:creationId xmlns:p14="http://schemas.microsoft.com/office/powerpoint/2010/main" val="2078950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explain the</a:t>
            </a:r>
            <a:r>
              <a:rPr lang="en-US" baseline="0" dirty="0" smtClean="0"/>
              <a:t> details</a:t>
            </a:r>
            <a:r>
              <a:rPr lang="en-US" dirty="0" smtClean="0"/>
              <a:t>, Let</a:t>
            </a:r>
            <a:r>
              <a:rPr lang="en-US" baseline="0" dirty="0" smtClean="0"/>
              <a:t> me walk you through some simple examples.</a:t>
            </a:r>
          </a:p>
          <a:p>
            <a:r>
              <a:rPr lang="en-US" baseline="0" dirty="0" smtClean="0"/>
              <a:t>Suppose we have two models for each task, one is the full model which has higher accuracy and requires more resource, </a:t>
            </a:r>
          </a:p>
          <a:p>
            <a:r>
              <a:rPr lang="en-US" baseline="0" dirty="0" smtClean="0"/>
              <a:t>the other is compact model which is less accurate and also consumes less resource.</a:t>
            </a:r>
          </a:p>
          <a:p>
            <a:r>
              <a:rPr lang="en-US" baseline="0" dirty="0" smtClean="0"/>
              <a:t>For example, the accuracy of model 1 is 90% while it requires 8 units of memory, 2 units of battery if execute on mobile device and 2 units of cash if executed in the cloud</a:t>
            </a:r>
          </a:p>
          <a:p>
            <a:endParaRPr lang="en-US" baseline="0" dirty="0" smtClean="0"/>
          </a:p>
          <a:p>
            <a:r>
              <a:rPr lang="en-US" baseline="0" dirty="0" smtClean="0"/>
              <a:t>Next we can have certain resource budgets and constraints for the system. Suppose the energy budget on mobile device is 14, memory limit is 10, and cost budget in the cloud is 14.</a:t>
            </a:r>
          </a:p>
          <a:p>
            <a:r>
              <a:rPr lang="en-US" baseline="0" dirty="0" smtClean="0"/>
              <a:t>Our goal is to maximize the overall accuracy.</a:t>
            </a:r>
          </a:p>
          <a:p>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19</a:t>
            </a:fld>
            <a:endParaRPr lang="en-US"/>
          </a:p>
        </p:txBody>
      </p:sp>
    </p:spTree>
    <p:extLst>
      <p:ext uri="{BB962C8B-B14F-4D97-AF65-F5344CB8AC3E}">
        <p14:creationId xmlns:p14="http://schemas.microsoft.com/office/powerpoint/2010/main" val="153451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of</a:t>
            </a:r>
            <a:r>
              <a:rPr lang="en-US" baseline="0" dirty="0" smtClean="0"/>
              <a:t> wearable </a:t>
            </a:r>
            <a:r>
              <a:rPr lang="en-US" altLang="zh-CN" baseline="0" dirty="0" smtClean="0"/>
              <a:t>computing</a:t>
            </a:r>
            <a:r>
              <a:rPr lang="en-US" baseline="0" dirty="0" smtClean="0"/>
              <a:t>, most of people will think of these low data rate sensing devices such as </a:t>
            </a:r>
            <a:r>
              <a:rPr lang="en-US" baseline="0" dirty="0" err="1" smtClean="0"/>
              <a:t>fitbit</a:t>
            </a:r>
            <a:r>
              <a:rPr lang="en-US" baseline="0" dirty="0" smtClean="0"/>
              <a:t>.</a:t>
            </a:r>
          </a:p>
          <a:p>
            <a:r>
              <a:rPr lang="en-US" baseline="0" dirty="0" smtClean="0"/>
              <a:t>This is because they enabled many wide-spread applications and most of them measure the body motion such as pedometer.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people now are adding high data rate sensors such as cameras to wearables.</a:t>
            </a:r>
          </a:p>
          <a:p>
            <a:r>
              <a:rPr lang="en-US" baseline="0" dirty="0" smtClean="0"/>
              <a:t>So Looking into the future in wearable computing, applications are required to process more data at real time, </a:t>
            </a:r>
          </a:p>
          <a:p>
            <a:r>
              <a:rPr lang="en-US" baseline="0" dirty="0" smtClean="0"/>
              <a:t>which puts more pressure on the system resource</a:t>
            </a:r>
          </a:p>
          <a:p>
            <a:r>
              <a:rPr lang="en-US" baseline="0" dirty="0" smtClean="0"/>
              <a:t>In this paper, we’re investigating what kind of infrastructure is required to support the workload for camera-based wearable devices.</a:t>
            </a:r>
          </a:p>
          <a:p>
            <a:r>
              <a:rPr lang="en-US" baseline="0" dirty="0" smtClean="0"/>
              <a:t>But before I go into the details about the problem, let me first give a few tastes of what kind of apps we can provide.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phase of </a:t>
            </a:r>
            <a:r>
              <a:rPr lang="en-US" altLang="zh-CN" dirty="0" smtClean="0"/>
              <a:t>todays</a:t>
            </a:r>
            <a:r>
              <a:rPr lang="en-US" altLang="zh-CN" baseline="0" dirty="0" smtClean="0"/>
              <a:t> </a:t>
            </a:r>
            <a:r>
              <a:rPr lang="en-US" altLang="zh-CN" dirty="0" smtClean="0"/>
              <a:t>Wearable computing</a:t>
            </a:r>
            <a:r>
              <a:rPr lang="en-US" altLang="zh-CN" baseline="0" dirty="0" smtClean="0"/>
              <a:t> is low-data rate sensing devices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killer application is things measured body motion like pedometer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but in this paper, we’re looking towards to the wearable devices in the future. which once you go from low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what’s the infrastructure to support camera-based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let me first give a few taste of what app we can enable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2</a:t>
            </a:fld>
            <a:endParaRPr lang="en-US"/>
          </a:p>
        </p:txBody>
      </p:sp>
    </p:spTree>
    <p:extLst>
      <p:ext uri="{BB962C8B-B14F-4D97-AF65-F5344CB8AC3E}">
        <p14:creationId xmlns:p14="http://schemas.microsoft.com/office/powerpoint/2010/main" val="6725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focus on the energy and cost budget.</a:t>
            </a:r>
          </a:p>
          <a:p>
            <a:r>
              <a:rPr lang="en-US" dirty="0" smtClean="0"/>
              <a:t>We may receive many</a:t>
            </a:r>
            <a:r>
              <a:rPr lang="en-US" baseline="0" dirty="0" smtClean="0"/>
              <a:t> requests for either task 1 or task 2.</a:t>
            </a:r>
          </a:p>
          <a:p>
            <a:r>
              <a:rPr lang="en-US" baseline="0" dirty="0" smtClean="0"/>
              <a:t>For each request, we can choose to use either the full model for higher accuracy, or compact model for less resource use.</a:t>
            </a:r>
          </a:p>
          <a:p>
            <a:r>
              <a:rPr lang="en-US" altLang="zh-CN" baseline="0" dirty="0" smtClean="0"/>
              <a:t>And</a:t>
            </a:r>
            <a:r>
              <a:rPr lang="zh-CN" altLang="en-US" baseline="0" dirty="0" smtClean="0"/>
              <a:t> </a:t>
            </a:r>
            <a:r>
              <a:rPr lang="en-US" altLang="zh-CN" baseline="0" dirty="0" smtClean="0"/>
              <a:t>we can choose to run on the device or in the cloud.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Over all the time, we have a upper bound for energy consumption and cost budget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So</a:t>
            </a:r>
            <a:r>
              <a:rPr lang="zh-CN" altLang="en-US" baseline="0" dirty="0" smtClean="0"/>
              <a:t> </a:t>
            </a:r>
            <a:r>
              <a:rPr lang="en-US" altLang="zh-CN" baseline="0" dirty="0" smtClean="0"/>
              <a:t>here we can frame it as a packing problem.</a:t>
            </a:r>
            <a:endParaRPr lang="en-US" baseline="0" dirty="0" smtClean="0"/>
          </a:p>
          <a:p>
            <a:r>
              <a:rPr lang="en-US" baseline="0" dirty="0" smtClean="0"/>
              <a:t>What’s interesting here, normally there is only one place to pack the models, but here we have two.</a:t>
            </a:r>
          </a:p>
        </p:txBody>
      </p:sp>
      <p:sp>
        <p:nvSpPr>
          <p:cNvPr id="4" name="Slide Number Placeholder 3"/>
          <p:cNvSpPr>
            <a:spLocks noGrp="1"/>
          </p:cNvSpPr>
          <p:nvPr>
            <p:ph type="sldNum" sz="quarter" idx="10"/>
          </p:nvPr>
        </p:nvSpPr>
        <p:spPr/>
        <p:txBody>
          <a:bodyPr/>
          <a:lstStyle/>
          <a:p>
            <a:fld id="{D3A0AA84-84D8-E844-965E-89A4772738B1}" type="slidenum">
              <a:rPr lang="en-US" smtClean="0"/>
              <a:t>20</a:t>
            </a:fld>
            <a:endParaRPr lang="en-US"/>
          </a:p>
        </p:txBody>
      </p:sp>
    </p:spTree>
    <p:extLst>
      <p:ext uri="{BB962C8B-B14F-4D97-AF65-F5344CB8AC3E}">
        <p14:creationId xmlns:p14="http://schemas.microsoft.com/office/powerpoint/2010/main" val="574327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let’s focus on the memory constraints</a:t>
            </a:r>
            <a:r>
              <a:rPr lang="en-US" baseline="0" dirty="0" smtClean="0"/>
              <a:t> on the device.</a:t>
            </a:r>
          </a:p>
          <a:p>
            <a:r>
              <a:rPr lang="en-US" baseline="0" dirty="0" smtClean="0"/>
              <a:t>Suppose we’ve already loaded model 4 in the memory of the device,</a:t>
            </a:r>
          </a:p>
          <a:p>
            <a:r>
              <a:rPr lang="en-US" baseline="0" dirty="0" smtClean="0"/>
              <a:t>at this point, the device loses the internet connection, so all the subsequent requests must be executed on the device.</a:t>
            </a:r>
          </a:p>
          <a:p>
            <a:r>
              <a:rPr lang="en-US" baseline="0" dirty="0" smtClean="0"/>
              <a:t>However, when it receives a new request for task 1, we find that the device doesn’t have enough memory for even the compact model, </a:t>
            </a:r>
          </a:p>
          <a:p>
            <a:r>
              <a:rPr lang="en-US" baseline="0" dirty="0" smtClean="0"/>
              <a:t>Therefore, we need to evict the cached model from the memory in order to serve the request.</a:t>
            </a:r>
          </a:p>
          <a:p>
            <a:r>
              <a:rPr lang="en-US" baseline="0" dirty="0" smtClean="0"/>
              <a:t>In fact we’re facing the weighted paging problem for the memory constraints</a:t>
            </a:r>
            <a:endParaRPr lang="en-US"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21</a:t>
            </a:fld>
            <a:endParaRPr lang="en-US"/>
          </a:p>
        </p:txBody>
      </p:sp>
    </p:spTree>
    <p:extLst>
      <p:ext uri="{BB962C8B-B14F-4D97-AF65-F5344CB8AC3E}">
        <p14:creationId xmlns:p14="http://schemas.microsoft.com/office/powerpoint/2010/main" val="124284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summary, the approximate model scheduling problem is a joint packing and paging problem.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Overall all the time, we need to pick versions that </a:t>
            </a:r>
            <a:r>
              <a:rPr lang="en-US" baseline="0" dirty="0" smtClean="0"/>
              <a:t>satisfy </a:t>
            </a:r>
            <a:r>
              <a:rPr lang="en-US" baseline="0" dirty="0" smtClean="0"/>
              <a:t>energy and cost budgets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each time step, we also need to fit models in the device memory.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each single problem we already know there’s an optimal algorithm to solve 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a:t>
            </a:r>
            <a:r>
              <a:rPr lang="en-US" altLang="zh-CN" baseline="0" dirty="0" smtClean="0"/>
              <a:t>this</a:t>
            </a:r>
            <a:r>
              <a:rPr lang="en-US" baseline="0" dirty="0" smtClean="0"/>
              <a:t> joint problem, there is no known optimal online algorithms to solve this.</a:t>
            </a:r>
          </a:p>
        </p:txBody>
      </p:sp>
      <p:sp>
        <p:nvSpPr>
          <p:cNvPr id="4" name="Slide Number Placeholder 3"/>
          <p:cNvSpPr>
            <a:spLocks noGrp="1"/>
          </p:cNvSpPr>
          <p:nvPr>
            <p:ph type="sldNum" sz="quarter" idx="10"/>
          </p:nvPr>
        </p:nvSpPr>
        <p:spPr/>
        <p:txBody>
          <a:bodyPr/>
          <a:lstStyle/>
          <a:p>
            <a:fld id="{D3A0AA84-84D8-E844-965E-89A4772738B1}" type="slidenum">
              <a:rPr lang="en-US" smtClean="0"/>
              <a:t>22</a:t>
            </a:fld>
            <a:endParaRPr lang="en-US"/>
          </a:p>
        </p:txBody>
      </p:sp>
    </p:spTree>
    <p:extLst>
      <p:ext uri="{BB962C8B-B14F-4D97-AF65-F5344CB8AC3E}">
        <p14:creationId xmlns:p14="http://schemas.microsoft.com/office/powerpoint/2010/main" val="1593238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come up with a heuristic scheduling algorithm.</a:t>
            </a:r>
          </a:p>
          <a:p>
            <a:r>
              <a:rPr lang="en-US" baseline="0" dirty="0" smtClean="0"/>
              <a:t>There are three key points to the algorithm</a:t>
            </a:r>
          </a:p>
          <a:p>
            <a:r>
              <a:rPr lang="en-US" baseline="0" dirty="0" smtClean="0"/>
              <a:t>First, we need to e</a:t>
            </a:r>
            <a:r>
              <a:rPr lang="en-US" dirty="0" smtClean="0"/>
              <a:t>stimate future resource use and </a:t>
            </a:r>
          </a:p>
          <a:p>
            <a:r>
              <a:rPr lang="en-US" dirty="0" smtClean="0"/>
              <a:t>Here E and C is the remaining</a:t>
            </a:r>
            <a:r>
              <a:rPr lang="en-US" baseline="0" dirty="0" smtClean="0"/>
              <a:t> energy and cost budget, T is the remaining time, </a:t>
            </a:r>
            <a:r>
              <a:rPr lang="en-US" baseline="0" dirty="0" err="1" smtClean="0"/>
              <a:t>f_n</a:t>
            </a:r>
            <a:r>
              <a:rPr lang="en-US" baseline="0" dirty="0" smtClean="0"/>
              <a:t> is the estimated frequency for model 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can </a:t>
            </a:r>
            <a:r>
              <a:rPr lang="en-US" dirty="0" smtClean="0"/>
              <a:t>computes the energy and cost budget on the mobile device or in the cloud to serve this</a:t>
            </a:r>
            <a:r>
              <a:rPr lang="en-US" baseline="0" dirty="0" smtClean="0"/>
              <a:t> </a:t>
            </a:r>
            <a:r>
              <a:rPr lang="en-US" dirty="0" smtClean="0"/>
              <a:t>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these,</a:t>
            </a:r>
            <a:r>
              <a:rPr lang="en-US" baseline="0" dirty="0" smtClean="0"/>
              <a:t> we select the best models under the constraints.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execute the model in the mobile device, we also need to discount the paging cost in order to prevent the oscillation of switching models in and out.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we will also backing in more accurate models if we have enough budget in the future.</a:t>
            </a:r>
            <a:endParaRPr lang="en-US"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23</a:t>
            </a:fld>
            <a:endParaRPr lang="en-US"/>
          </a:p>
        </p:txBody>
      </p:sp>
    </p:spTree>
    <p:extLst>
      <p:ext uri="{BB962C8B-B14F-4D97-AF65-F5344CB8AC3E}">
        <p14:creationId xmlns:p14="http://schemas.microsoft.com/office/powerpoint/2010/main" val="878079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our system, we performed the trace-driven</a:t>
            </a:r>
            <a:r>
              <a:rPr lang="en-US" baseline="0" dirty="0" smtClean="0"/>
              <a:t> experiments.</a:t>
            </a:r>
            <a:endParaRPr lang="en-US" dirty="0" smtClean="0"/>
          </a:p>
          <a:p>
            <a:r>
              <a:rPr lang="en-US" dirty="0" smtClean="0"/>
              <a:t>We generated the synthetic connectivity trace on mobile</a:t>
            </a:r>
            <a:r>
              <a:rPr lang="en-US" baseline="0" dirty="0" smtClean="0"/>
              <a:t> phones shown in the bottom panel.</a:t>
            </a:r>
          </a:p>
          <a:p>
            <a:r>
              <a:rPr lang="en-US" baseline="0" dirty="0" smtClean="0"/>
              <a:t>We applied the workload of face analysis including the id, gender, age, and race recognition. we also run scene recognition as a second application. </a:t>
            </a:r>
          </a:p>
          <a:p>
            <a:r>
              <a:rPr lang="en-US" baseline="0" dirty="0" smtClean="0"/>
              <a:t>The workload lasts for 10h.</a:t>
            </a:r>
          </a:p>
          <a:p>
            <a:r>
              <a:rPr lang="en-US" baseline="0" dirty="0" smtClean="0"/>
              <a:t>We compared the MCDNN to two straw man strategies which only uses the device or the cloud</a:t>
            </a:r>
          </a:p>
          <a:p>
            <a:r>
              <a:rPr lang="en-US" baseline="0" dirty="0" smtClean="0"/>
              <a:t>we can see that if we only use device, it will run out of battery budget before 10 hours</a:t>
            </a:r>
          </a:p>
          <a:p>
            <a:r>
              <a:rPr lang="en-US" baseline="0" dirty="0" smtClean="0"/>
              <a:t>But if we only use the cloud, the requests are not served when losing the connectivity.</a:t>
            </a:r>
          </a:p>
          <a:p>
            <a:r>
              <a:rPr lang="en-US" baseline="0" dirty="0" smtClean="0"/>
              <a:t>However, MCDNN achieves good accuracy and makes the trade-offs necessary to keep running through the day.</a:t>
            </a:r>
          </a:p>
          <a:p>
            <a:endParaRPr lang="en-US" baseline="0" dirty="0" smtClean="0"/>
          </a:p>
          <a:p>
            <a:r>
              <a:rPr lang="en-US" baseline="0" dirty="0" smtClean="0"/>
              <a:t>scene: 1 </a:t>
            </a:r>
            <a:r>
              <a:rPr lang="en-US" baseline="0" dirty="0" err="1" smtClean="0"/>
              <a:t>req</a:t>
            </a:r>
            <a:r>
              <a:rPr lang="en-US" baseline="0" dirty="0" smtClean="0"/>
              <a:t> / 30 sec</a:t>
            </a:r>
          </a:p>
          <a:p>
            <a:r>
              <a:rPr lang="en-US" baseline="0" dirty="0" smtClean="0"/>
              <a:t>face: 1 </a:t>
            </a:r>
            <a:r>
              <a:rPr lang="en-US" baseline="0" dirty="0" err="1" smtClean="0"/>
              <a:t>req</a:t>
            </a:r>
            <a:r>
              <a:rPr lang="en-US" baseline="0" dirty="0" smtClean="0"/>
              <a:t> / 5 sec</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24</a:t>
            </a:fld>
            <a:endParaRPr lang="en-US"/>
          </a:p>
        </p:txBody>
      </p:sp>
    </p:spTree>
    <p:extLst>
      <p:ext uri="{BB962C8B-B14F-4D97-AF65-F5344CB8AC3E}">
        <p14:creationId xmlns:p14="http://schemas.microsoft.com/office/powerpoint/2010/main" val="814490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p>
          <a:p>
            <a:r>
              <a:rPr lang="en-US" dirty="0" smtClean="0"/>
              <a:t>MCDNN has</a:t>
            </a:r>
            <a:r>
              <a:rPr lang="en-US" baseline="0" dirty="0" smtClean="0"/>
              <a:t> a static compiler which generates approximate neural network models and categorize the tradeoff during the development time.</a:t>
            </a:r>
          </a:p>
          <a:p>
            <a:r>
              <a:rPr lang="en-US" baseline="0" dirty="0" smtClean="0"/>
              <a:t>(click)</a:t>
            </a:r>
          </a:p>
          <a:p>
            <a:r>
              <a:rPr lang="en-US" baseline="0" dirty="0" smtClean="0"/>
              <a:t>It consists of a device runtime and cloud runtime.</a:t>
            </a:r>
          </a:p>
          <a:p>
            <a:r>
              <a:rPr lang="en-US" baseline="0" dirty="0" smtClean="0"/>
              <a:t>The device runtime receives recognition requests from multiple applications running on the mobile device.</a:t>
            </a:r>
          </a:p>
          <a:p>
            <a:r>
              <a:rPr lang="en-US" baseline="0" dirty="0" smtClean="0"/>
              <a:t>A heuristic scheduler selects an approximate model and executes it either on the mobile device or in the cloud based on the remaining power and cost budget.</a:t>
            </a:r>
          </a:p>
          <a:p>
            <a:r>
              <a:rPr lang="en-US" baseline="0" dirty="0" smtClean="0"/>
              <a:t>(click)</a:t>
            </a:r>
          </a:p>
          <a:p>
            <a:r>
              <a:rPr lang="en-US" baseline="0" dirty="0" smtClean="0"/>
              <a:t>MCDNN also has runtime optimization such as specialization which detects the temporal context in the video stream and quickly generates specialized models during the runtime.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a:t>
            </a:r>
          </a:p>
          <a:p>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25</a:t>
            </a:fld>
            <a:endParaRPr lang="en-US"/>
          </a:p>
        </p:txBody>
      </p:sp>
    </p:spTree>
    <p:extLst>
      <p:ext uri="{BB962C8B-B14F-4D97-AF65-F5344CB8AC3E}">
        <p14:creationId xmlns:p14="http://schemas.microsoft.com/office/powerpoint/2010/main" val="1491821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MCDNN has</a:t>
            </a:r>
            <a:r>
              <a:rPr lang="en-US" baseline="0" dirty="0" smtClean="0"/>
              <a:t> a compiler which generates approximate neural network models and categorize the tradeoff between accuracy and resource use.</a:t>
            </a:r>
          </a:p>
          <a:p>
            <a:r>
              <a:rPr lang="en-US" baseline="0" dirty="0" smtClean="0"/>
              <a:t>(click)</a:t>
            </a:r>
          </a:p>
          <a:p>
            <a:r>
              <a:rPr lang="en-US" baseline="0" dirty="0" smtClean="0"/>
              <a:t>The device runtime receives recognition requests from multiple applications running on the mobile device.</a:t>
            </a:r>
          </a:p>
          <a:p>
            <a:r>
              <a:rPr lang="en-US" baseline="0" dirty="0" smtClean="0"/>
              <a:t>A heuristic scheduler selects an approximate model and executes it either on the mobile device or in the cloud based on the remaining power and cost budget.</a:t>
            </a:r>
          </a:p>
          <a:p>
            <a:r>
              <a:rPr lang="en-US" baseline="0" dirty="0" smtClean="0"/>
              <a:t>(click)</a:t>
            </a:r>
          </a:p>
          <a:p>
            <a:r>
              <a:rPr lang="en-US" baseline="0" dirty="0" smtClean="0"/>
              <a:t>Further, MCDNN has a specializer which detects the temporal context in the video stream and quickly generates more light-weight models during the runtime.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a:t>
            </a:r>
          </a:p>
          <a:p>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26</a:t>
            </a:fld>
            <a:endParaRPr lang="en-US"/>
          </a:p>
        </p:txBody>
      </p:sp>
    </p:spTree>
    <p:extLst>
      <p:ext uri="{BB962C8B-B14F-4D97-AF65-F5344CB8AC3E}">
        <p14:creationId xmlns:p14="http://schemas.microsoft.com/office/powerpoint/2010/main" val="1559418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27</a:t>
            </a:fld>
            <a:endParaRPr lang="en-US"/>
          </a:p>
        </p:txBody>
      </p:sp>
    </p:spTree>
    <p:extLst>
      <p:ext uri="{BB962C8B-B14F-4D97-AF65-F5344CB8AC3E}">
        <p14:creationId xmlns:p14="http://schemas.microsoft.com/office/powerpoint/2010/main" val="115622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focus on the cost for execution in the cloud</a:t>
            </a:r>
          </a:p>
          <a:p>
            <a:r>
              <a:rPr lang="en-US" baseline="0" dirty="0" smtClean="0"/>
              <a:t>we translate the cloud cost budget to latency budget</a:t>
            </a:r>
          </a:p>
          <a:p>
            <a:r>
              <a:rPr lang="en-US" baseline="0" dirty="0" smtClean="0"/>
              <a:t>we divide cost budget by cost per hour and number of total queries, which becomes the latency budget we have for each request</a:t>
            </a:r>
          </a:p>
          <a:p>
            <a:r>
              <a:rPr lang="en-US" baseline="0" dirty="0" smtClean="0"/>
              <a:t>for smaller models we can afford the request rate at 1 </a:t>
            </a:r>
            <a:r>
              <a:rPr lang="en-US" baseline="0" dirty="0" err="1" smtClean="0"/>
              <a:t>req</a:t>
            </a:r>
            <a:r>
              <a:rPr lang="en-US" baseline="0" dirty="0" smtClean="0"/>
              <a:t>/s</a:t>
            </a:r>
          </a:p>
          <a:p>
            <a:r>
              <a:rPr lang="en-US" baseline="0" dirty="0" smtClean="0"/>
              <a:t>for larger model, we need to reduce the request rate, to 1 </a:t>
            </a:r>
            <a:r>
              <a:rPr lang="en-US" baseline="0" dirty="0" err="1" smtClean="0"/>
              <a:t>req</a:t>
            </a:r>
            <a:r>
              <a:rPr lang="en-US" baseline="0" dirty="0" smtClean="0"/>
              <a:t>/min for example</a:t>
            </a:r>
          </a:p>
          <a:p>
            <a:endParaRPr lang="en-US" baseline="0" dirty="0" smtClean="0"/>
          </a:p>
          <a:p>
            <a:r>
              <a:rPr lang="en-US" baseline="0" dirty="0" smtClean="0"/>
              <a:t>Notes:</a:t>
            </a:r>
          </a:p>
          <a:p>
            <a:r>
              <a:rPr lang="en-US" baseline="0" dirty="0" smtClean="0"/>
              <a:t>- transition to next slide</a:t>
            </a:r>
            <a:endParaRPr lang="en-US" dirty="0"/>
          </a:p>
        </p:txBody>
      </p:sp>
      <p:sp>
        <p:nvSpPr>
          <p:cNvPr id="4" name="Slide Number Placeholder 3"/>
          <p:cNvSpPr>
            <a:spLocks noGrp="1"/>
          </p:cNvSpPr>
          <p:nvPr>
            <p:ph type="sldNum" sz="quarter" idx="10"/>
          </p:nvPr>
        </p:nvSpPr>
        <p:spPr/>
        <p:txBody>
          <a:bodyPr/>
          <a:lstStyle/>
          <a:p>
            <a:fld id="{D3A0AA84-84D8-E844-965E-89A4772738B1}" type="slidenum">
              <a:rPr lang="en-US" smtClean="0"/>
              <a:t>29</a:t>
            </a:fld>
            <a:endParaRPr lang="en-US"/>
          </a:p>
        </p:txBody>
      </p:sp>
    </p:spTree>
    <p:extLst>
      <p:ext uri="{BB962C8B-B14F-4D97-AF65-F5344CB8AC3E}">
        <p14:creationId xmlns:p14="http://schemas.microsoft.com/office/powerpoint/2010/main" val="28200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we find that a single user runs several applications at the same time.</a:t>
            </a:r>
          </a:p>
          <a:p>
            <a:r>
              <a:rPr lang="en-US" baseline="0" dirty="0" smtClean="0"/>
              <a:t>for example, she runs face ID apps and meanwhile another app needs to recognize the gender,</a:t>
            </a:r>
          </a:p>
          <a:p>
            <a:r>
              <a:rPr lang="en-US" baseline="0" dirty="0" smtClean="0"/>
              <a:t>we can share the bottom layers between face ID model and gender model, which can save lots of computation</a:t>
            </a:r>
          </a:p>
        </p:txBody>
      </p:sp>
      <p:sp>
        <p:nvSpPr>
          <p:cNvPr id="4" name="Slide Number Placeholder 3"/>
          <p:cNvSpPr>
            <a:spLocks noGrp="1"/>
          </p:cNvSpPr>
          <p:nvPr>
            <p:ph type="sldNum" sz="quarter" idx="10"/>
          </p:nvPr>
        </p:nvSpPr>
        <p:spPr/>
        <p:txBody>
          <a:bodyPr/>
          <a:lstStyle/>
          <a:p>
            <a:fld id="{D3A0AA84-84D8-E844-965E-89A4772738B1}" type="slidenum">
              <a:rPr lang="en-US" smtClean="0"/>
              <a:t>30</a:t>
            </a:fld>
            <a:endParaRPr lang="en-US"/>
          </a:p>
        </p:txBody>
      </p:sp>
    </p:spTree>
    <p:extLst>
      <p:ext uri="{BB962C8B-B14F-4D97-AF65-F5344CB8AC3E}">
        <p14:creationId xmlns:p14="http://schemas.microsoft.com/office/powerpoint/2010/main" val="2017670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After we combine the computer vision with camera-based wearable, we can think of many useful application for both consumers that you and I can use every day, and for enterprise that can be used in the work place</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At the consumer side, if your cameras can see what you do, a bunch of magical things can happen</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For example, it can tell you where you left your keys.</a:t>
            </a:r>
          </a:p>
          <a:p>
            <a:endParaRPr lang="en-US" i="0" baseline="0" dirty="0" smtClean="0"/>
          </a:p>
          <a:p>
            <a:r>
              <a:rPr lang="en-US" i="0" baseline="0" dirty="0" smtClean="0"/>
              <a:t>in the manufacturing side, studies show </a:t>
            </a:r>
            <a:r>
              <a:rPr lang="en-US" sz="1200" b="0" i="0" kern="1200" dirty="0" smtClean="0">
                <a:solidFill>
                  <a:schemeClr val="tx1"/>
                </a:solidFill>
                <a:effectLst/>
                <a:latin typeface="+mn-lt"/>
                <a:ea typeface="+mn-ea"/>
                <a:cs typeface="+mn-cs"/>
              </a:rPr>
              <a:t>more than 80 percent of failures </a:t>
            </a:r>
            <a:r>
              <a:rPr lang="en-US" baseline="0" dirty="0" smtClean="0"/>
              <a:t>come from </a:t>
            </a:r>
            <a:r>
              <a:rPr lang="en-US" sz="1200" b="0" i="0" kern="1200" baseline="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uman</a:t>
            </a:r>
            <a:r>
              <a:rPr lang="en-US" baseline="0" dirty="0" smtClean="0"/>
              <a:t>. </a:t>
            </a:r>
          </a:p>
          <a:p>
            <a:r>
              <a:rPr lang="en-US" baseline="0" dirty="0" smtClean="0"/>
              <a:t>If wearable devices can monitor human mistakes, it can give us real time help and prevent the mistakes from happening</a:t>
            </a:r>
          </a:p>
          <a:p>
            <a:endParaRPr lang="en-US" baseline="0" dirty="0" smtClean="0"/>
          </a:p>
          <a:p>
            <a:r>
              <a:rPr lang="en-US" baseline="0" dirty="0" smtClean="0"/>
              <a:t>Very similarly, police officers now carry the body cameras during the patrol. </a:t>
            </a:r>
          </a:p>
          <a:p>
            <a:r>
              <a:rPr lang="en-US" baseline="0" dirty="0" smtClean="0"/>
              <a:t>However these videos are simply recorded to prevent anything bad happen</a:t>
            </a:r>
          </a:p>
          <a:p>
            <a:r>
              <a:rPr lang="en-US" baseline="0" dirty="0" smtClean="0"/>
              <a:t>If we can identify the wanted people and the license plates at real time from the video stream, these </a:t>
            </a:r>
            <a:r>
              <a:rPr lang="en-US" baseline="0" dirty="0" smtClean="0"/>
              <a:t>body cameras </a:t>
            </a:r>
            <a:r>
              <a:rPr lang="en-US" baseline="0" dirty="0" smtClean="0"/>
              <a:t>will be much more useful.</a:t>
            </a:r>
          </a:p>
          <a:p>
            <a:endParaRPr lang="en-US" baseline="0" dirty="0" smtClean="0"/>
          </a:p>
          <a:p>
            <a:r>
              <a:rPr lang="en-US" baseline="0" dirty="0" smtClean="0"/>
              <a:t>In summary, there are whole bunch of possibilities that we can do with the wearable cameras.</a:t>
            </a:r>
          </a:p>
          <a:p>
            <a:r>
              <a:rPr lang="en-US" baseline="0" dirty="0" smtClean="0"/>
              <a:t>However, people may ask, does computer vision really work for the real world?</a:t>
            </a:r>
          </a:p>
          <a:p>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3</a:t>
            </a:fld>
            <a:endParaRPr lang="en-US"/>
          </a:p>
        </p:txBody>
      </p:sp>
    </p:spTree>
    <p:extLst>
      <p:ext uri="{BB962C8B-B14F-4D97-AF65-F5344CB8AC3E}">
        <p14:creationId xmlns:p14="http://schemas.microsoft.com/office/powerpoint/2010/main" val="132550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a:t>
            </a:r>
            <a:r>
              <a:rPr lang="en-US" altLang="zh-CN" baseline="0" dirty="0" smtClean="0"/>
              <a:t> recent years, deep learning becomes the revolutionary technique that changed the computer vision.</a:t>
            </a:r>
          </a:p>
          <a:p>
            <a:r>
              <a:rPr lang="en-US" altLang="zh-CN" baseline="0" dirty="0" smtClean="0"/>
              <a:t>The graph shows that the accuracy of object recognition has been increasing rapidly after we adopt the deep neural network, </a:t>
            </a:r>
          </a:p>
          <a:p>
            <a:r>
              <a:rPr lang="en-US" altLang="zh-CN" baseline="0" dirty="0" smtClean="0"/>
              <a:t>and now machines are almost as good as humans at object recognition.</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But, although deep learning makes the computer vision more accurate, they are also known to be very </a:t>
            </a:r>
            <a:r>
              <a:rPr lang="en-US" baseline="0" dirty="0" smtClean="0"/>
              <a:t>compute intensive.</a:t>
            </a:r>
          </a:p>
          <a:p>
            <a:r>
              <a:rPr lang="en-US" baseline="0" dirty="0" smtClean="0"/>
              <a:t>This table shows one of the best recognition models for face/scene/object recognition.</a:t>
            </a:r>
          </a:p>
          <a:p>
            <a:r>
              <a:rPr lang="en-US" baseline="0" dirty="0" smtClean="0"/>
              <a:t>Notice that these models require 1 to 40 GFLOPS to execute.</a:t>
            </a:r>
          </a:p>
          <a:p>
            <a:r>
              <a:rPr lang="en-US" baseline="0" dirty="0" smtClean="0"/>
              <a:t>What’s worse is that this is the computation for only one single frame. </a:t>
            </a:r>
          </a:p>
          <a:p>
            <a:r>
              <a:rPr lang="en-US" baseline="0" dirty="0" smtClean="0"/>
              <a:t>If we apply the deep learning to a video stream at 1-30fps, the workload can be up to 1.2 trillion flops per second.</a:t>
            </a:r>
          </a:p>
          <a:p>
            <a:endParaRPr lang="en-US" baseline="0" dirty="0" smtClean="0"/>
          </a:p>
          <a:p>
            <a:r>
              <a:rPr lang="en-US" baseline="0" dirty="0" smtClean="0"/>
              <a:t>So do we have enough resources to run this for the mobile execution environment? </a:t>
            </a:r>
          </a:p>
          <a:p>
            <a:r>
              <a:rPr lang="en-US" baseline="0" dirty="0" smtClean="0"/>
              <a:t>Let me give you more details of the resource usage.</a:t>
            </a:r>
          </a:p>
          <a:p>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4</a:t>
            </a:fld>
            <a:endParaRPr lang="en-US"/>
          </a:p>
        </p:txBody>
      </p:sp>
    </p:spTree>
    <p:extLst>
      <p:ext uri="{BB962C8B-B14F-4D97-AF65-F5344CB8AC3E}">
        <p14:creationId xmlns:p14="http://schemas.microsoft.com/office/powerpoint/2010/main" val="162861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 typical end-to-end </a:t>
            </a:r>
            <a:r>
              <a:rPr lang="en-US" dirty="0" smtClean="0"/>
              <a:t>mobile</a:t>
            </a:r>
            <a:r>
              <a:rPr lang="en-US" baseline="0" dirty="0" smtClean="0"/>
              <a:t> system. It consists of a mobile device component and cloud component.</a:t>
            </a:r>
          </a:p>
          <a:p>
            <a:r>
              <a:rPr lang="en-US" baseline="0" dirty="0" smtClean="0"/>
              <a:t>The mobile device has an imager that takes in the video stream, a processor that can perform some computation, and a radio for communication with cloud.</a:t>
            </a:r>
          </a:p>
          <a:p>
            <a:r>
              <a:rPr lang="en-US" baseline="0" dirty="0" smtClean="0"/>
              <a:t>For these heavy workload the computation can be also offloaded to the cloud. </a:t>
            </a:r>
          </a:p>
          <a:p>
            <a:endParaRPr lang="en-US" baseline="0" dirty="0" smtClean="0"/>
          </a:p>
          <a:p>
            <a:r>
              <a:rPr lang="en-US" dirty="0" smtClean="0"/>
              <a:t>Suppose the video</a:t>
            </a:r>
            <a:r>
              <a:rPr lang="en-US" baseline="0" dirty="0" smtClean="0"/>
              <a:t> frame is 10 fps and each frame requires 30 GFLOPs for </a:t>
            </a:r>
            <a:r>
              <a:rPr lang="en-US" dirty="0" smtClean="0"/>
              <a:t>recognition</a:t>
            </a:r>
            <a:endParaRPr lang="en-US" baseline="0" dirty="0" smtClean="0"/>
          </a:p>
          <a:p>
            <a:r>
              <a:rPr lang="en-US" baseline="0" dirty="0" smtClean="0"/>
              <a:t>Then total computation demand is 300 GFLOPs per second.</a:t>
            </a:r>
          </a:p>
          <a:p>
            <a:endParaRPr lang="en-US" baseline="0" dirty="0" smtClean="0"/>
          </a:p>
          <a:p>
            <a:r>
              <a:rPr lang="en-US" baseline="0" dirty="0" smtClean="0"/>
              <a:t>On the other hand, looking at the budget we have. </a:t>
            </a:r>
          </a:p>
          <a:p>
            <a:r>
              <a:rPr lang="en-US" baseline="0" dirty="0" smtClean="0"/>
              <a:t>Suppose battery capacity of a mobile device is 10Wh, and our target of this new application is 30% of total capacity and running for 10h, </a:t>
            </a:r>
          </a:p>
          <a:p>
            <a:r>
              <a:rPr lang="en-US" baseline="0" dirty="0" smtClean="0"/>
              <a:t>therefore we can sustain 300mW as our power budget.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 the cloud side, our target cost is $10 per person per year.</a:t>
            </a:r>
          </a:p>
          <a:p>
            <a:endParaRPr lang="en-US" baseline="0" dirty="0" smtClean="0"/>
          </a:p>
          <a:p>
            <a:r>
              <a:rPr lang="en-US" baseline="0" dirty="0" smtClean="0"/>
              <a:t>Based on the energy consumption on the mobile devices and computation cost in the cloud. </a:t>
            </a:r>
          </a:p>
          <a:p>
            <a:r>
              <a:rPr lang="en-US" baseline="0" dirty="0" smtClean="0"/>
              <a:t>Then we translate the budget to the compute power that </a:t>
            </a:r>
            <a:r>
              <a:rPr lang="en-US" baseline="0" dirty="0" smtClean="0"/>
              <a:t>can be achieve</a:t>
            </a:r>
            <a:r>
              <a:rPr lang="en-US" baseline="0" dirty="0" smtClean="0"/>
              <a:t>.</a:t>
            </a:r>
          </a:p>
          <a:p>
            <a:r>
              <a:rPr lang="en-US" baseline="0" dirty="0" smtClean="0"/>
              <a:t>In fact we can </a:t>
            </a:r>
            <a:r>
              <a:rPr lang="en-US" baseline="0" dirty="0" smtClean="0"/>
              <a:t>get at </a:t>
            </a:r>
            <a:r>
              <a:rPr lang="en-US" baseline="0" dirty="0" smtClean="0"/>
              <a:t>most  9GFLOPS at mobile devices and 4-8 GFLOPS in the cloud depending on CPU or GPU instance.</a:t>
            </a:r>
          </a:p>
          <a:p>
            <a:endParaRPr lang="en-US" baseline="0" dirty="0" smtClean="0"/>
          </a:p>
          <a:p>
            <a:r>
              <a:rPr lang="en-US" baseline="0" dirty="0" smtClean="0"/>
              <a:t>Compared to the workload, there’s a 2 order of magnitude gap between the deep learning workload and budget.</a:t>
            </a:r>
          </a:p>
          <a:p>
            <a:r>
              <a:rPr lang="en-US" baseline="0" dirty="0" smtClean="0"/>
              <a:t>So in this paper, our goal is to bridge this gap to make deep learning feasible.</a:t>
            </a:r>
          </a:p>
          <a:p>
            <a:r>
              <a:rPr lang="en-US" dirty="0" smtClean="0"/>
              <a:t>At this</a:t>
            </a:r>
            <a:r>
              <a:rPr lang="en-US" baseline="0" dirty="0" smtClean="0"/>
              <a:t> point, we have to learn how the deep learning works. </a:t>
            </a:r>
          </a:p>
        </p:txBody>
      </p:sp>
      <p:sp>
        <p:nvSpPr>
          <p:cNvPr id="4" name="Slide Number Placeholder 3"/>
          <p:cNvSpPr>
            <a:spLocks noGrp="1"/>
          </p:cNvSpPr>
          <p:nvPr>
            <p:ph type="sldNum" sz="quarter" idx="10"/>
          </p:nvPr>
        </p:nvSpPr>
        <p:spPr/>
        <p:txBody>
          <a:bodyPr/>
          <a:lstStyle/>
          <a:p>
            <a:fld id="{D3A0AA84-84D8-E844-965E-89A4772738B1}" type="slidenum">
              <a:rPr lang="en-US" smtClean="0"/>
              <a:t>5</a:t>
            </a:fld>
            <a:endParaRPr lang="en-US"/>
          </a:p>
        </p:txBody>
      </p:sp>
    </p:spTree>
    <p:extLst>
      <p:ext uri="{BB962C8B-B14F-4D97-AF65-F5344CB8AC3E}">
        <p14:creationId xmlns:p14="http://schemas.microsoft.com/office/powerpoint/2010/main" val="177046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a:t>
            </a:r>
            <a:r>
              <a:rPr lang="en-US" baseline="0" dirty="0" smtClean="0"/>
              <a:t> shows an example of a neural network.</a:t>
            </a:r>
          </a:p>
          <a:p>
            <a:r>
              <a:rPr lang="en-US" baseline="0" dirty="0" smtClean="0"/>
              <a:t>A NN can be viewed as a dataflow graph where each node, or layer, performs some array-processing operations.</a:t>
            </a:r>
          </a:p>
          <a:p>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6</a:t>
            </a:fld>
            <a:endParaRPr lang="en-US"/>
          </a:p>
        </p:txBody>
      </p:sp>
    </p:spTree>
    <p:extLst>
      <p:ext uri="{BB962C8B-B14F-4D97-AF65-F5344CB8AC3E}">
        <p14:creationId xmlns:p14="http://schemas.microsoft.com/office/powerpoint/2010/main" val="73546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Look inside each layer, the operations are mostly matrix multiplications.</a:t>
            </a:r>
          </a:p>
          <a:p>
            <a:r>
              <a:rPr lang="en-US" baseline="0" dirty="0" smtClean="0"/>
              <a:t>Researchers have been working on reducing both memory and computation cost of the neural networks.</a:t>
            </a:r>
          </a:p>
          <a:p>
            <a:r>
              <a:rPr lang="en-US" baseline="0" dirty="0" smtClean="0"/>
              <a:t>Since they’re matrix multiplications, we can use the standard methods to compress them.</a:t>
            </a:r>
          </a:p>
          <a:p>
            <a:r>
              <a:rPr lang="en-US" baseline="0" dirty="0" smtClean="0"/>
              <a:t>First, we can apply SVD to the matrices and use low rank approximation to reduce the size of matrices and the total computation.</a:t>
            </a:r>
          </a:p>
          <a:p>
            <a:r>
              <a:rPr lang="en-US" baseline="0" dirty="0" smtClean="0"/>
              <a:t>Second, we can </a:t>
            </a:r>
            <a:r>
              <a:rPr lang="en-US" baseline="0" dirty="0" err="1" smtClean="0"/>
              <a:t>sparsify</a:t>
            </a:r>
            <a:r>
              <a:rPr lang="en-US" baseline="0" dirty="0" smtClean="0"/>
              <a:t> the matrix by zeroing very small values and use low-</a:t>
            </a:r>
            <a:r>
              <a:rPr lang="en-US" baseline="0" dirty="0" err="1" smtClean="0"/>
              <a:t>bitwidth</a:t>
            </a:r>
            <a:r>
              <a:rPr lang="en-US" baseline="0" dirty="0" smtClean="0"/>
              <a:t> floating numbers.</a:t>
            </a:r>
          </a:p>
          <a:p>
            <a:r>
              <a:rPr lang="en-US" baseline="0" dirty="0" smtClean="0"/>
              <a:t>Third, we can directly modify the architecture of the neural network model, and reduce the number of layers and size of weight matrices.</a:t>
            </a:r>
          </a:p>
          <a:p>
            <a:endParaRPr lang="en-US" baseline="0" dirty="0" smtClean="0"/>
          </a:p>
          <a:p>
            <a:r>
              <a:rPr lang="en-US" baseline="0" dirty="0" smtClean="0"/>
              <a:t>although these approaches can substantial reduce the resource use of neural network,</a:t>
            </a:r>
          </a:p>
          <a:p>
            <a:r>
              <a:rPr lang="en-US" baseline="0" dirty="0" smtClean="0"/>
              <a:t>they have different effects in terms of the tradeoff between accuracy and resource use.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the system perspective, we need to understand and manage these tradeoff, and schedule the approximate models at the runtime under all sorts of budgets and constraints.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3A0AA84-84D8-E844-965E-89A4772738B1}" type="slidenum">
              <a:rPr lang="en-US" smtClean="0"/>
              <a:t>7</a:t>
            </a:fld>
            <a:endParaRPr lang="en-US"/>
          </a:p>
        </p:txBody>
      </p:sp>
    </p:spTree>
    <p:extLst>
      <p:ext uri="{BB962C8B-B14F-4D97-AF65-F5344CB8AC3E}">
        <p14:creationId xmlns:p14="http://schemas.microsoft.com/office/powerpoint/2010/main" val="95753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essence,</a:t>
            </a:r>
            <a:r>
              <a:rPr lang="en-US" baseline="0" dirty="0" smtClean="0"/>
              <a:t> w</a:t>
            </a:r>
            <a:r>
              <a:rPr lang="en-US" dirty="0" smtClean="0"/>
              <a:t>hat we did in this paper is managing the </a:t>
            </a:r>
            <a:r>
              <a:rPr lang="en-US" baseline="0" dirty="0" smtClean="0"/>
              <a:t>tradeoff between </a:t>
            </a:r>
            <a:r>
              <a:rPr lang="en-US" dirty="0" smtClean="0"/>
              <a:t>approximation</a:t>
            </a:r>
            <a:r>
              <a:rPr lang="en-US" baseline="0" dirty="0" smtClean="0"/>
              <a:t> and resource use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specifically, we did the following three things.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we categorize the </a:t>
            </a:r>
            <a:r>
              <a:rPr lang="en-US" dirty="0" smtClean="0"/>
              <a:t>approximation</a:t>
            </a:r>
            <a:r>
              <a:rPr lang="en-US" baseline="0" dirty="0" smtClean="0"/>
              <a:t> and resource tradeoff from different aspects for many optimizations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we find two new optimizations for streaming and multi-application settings to have better accuracy and resource trade-off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Light" charset="0"/>
                <a:ea typeface="Helvetica Light" charset="0"/>
                <a:cs typeface="Helvetica Light" charset="0"/>
              </a:rPr>
              <a:t>Third, we need to dynamically select a right version of approximate models under the budgets.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Helvetica Light" charset="0"/>
                <a:ea typeface="Helvetica Light" charset="0"/>
                <a:cs typeface="Helvetica Light" charset="0"/>
              </a:rPr>
              <a:t>we formulate this problem as AMS, and we come up with a heuristic solution to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Helvetica Light" charset="0"/>
              <a:ea typeface="Helvetica Light" charset="0"/>
              <a:cs typeface="Helvetica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Helvetica Light" charset="0"/>
              <a:ea typeface="Helvetica Light" charset="0"/>
              <a:cs typeface="Helvetica Light" charset="0"/>
            </a:endParaRPr>
          </a:p>
        </p:txBody>
      </p:sp>
      <p:sp>
        <p:nvSpPr>
          <p:cNvPr id="4" name="Slide Number Placeholder 3"/>
          <p:cNvSpPr>
            <a:spLocks noGrp="1"/>
          </p:cNvSpPr>
          <p:nvPr>
            <p:ph type="sldNum" sz="quarter" idx="10"/>
          </p:nvPr>
        </p:nvSpPr>
        <p:spPr/>
        <p:txBody>
          <a:bodyPr/>
          <a:lstStyle/>
          <a:p>
            <a:fld id="{D3A0AA84-84D8-E844-965E-89A4772738B1}" type="slidenum">
              <a:rPr lang="en-US" smtClean="0"/>
              <a:t>8</a:t>
            </a:fld>
            <a:endParaRPr lang="en-US"/>
          </a:p>
        </p:txBody>
      </p:sp>
    </p:spTree>
    <p:extLst>
      <p:ext uri="{BB962C8B-B14F-4D97-AF65-F5344CB8AC3E}">
        <p14:creationId xmlns:p14="http://schemas.microsoft.com/office/powerpoint/2010/main" val="775459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Helvetica Light" charset="0"/>
                <a:ea typeface="Helvetica Light" charset="0"/>
                <a:cs typeface="Helvetica Light" charset="0"/>
              </a:rPr>
              <a:t>I will give a </a:t>
            </a:r>
            <a:r>
              <a:rPr lang="en-US" baseline="0" dirty="0" err="1" smtClean="0">
                <a:latin typeface="Helvetica Light" charset="0"/>
                <a:ea typeface="Helvetica Light" charset="0"/>
                <a:cs typeface="Helvetica Light" charset="0"/>
              </a:rPr>
              <a:t>flaovr</a:t>
            </a:r>
            <a:r>
              <a:rPr lang="en-US" baseline="0" dirty="0" smtClean="0">
                <a:latin typeface="Helvetica Light" charset="0"/>
                <a:ea typeface="Helvetica Light" charset="0"/>
                <a:cs typeface="Helvetica Light" charset="0"/>
              </a:rPr>
              <a:t> of detailed categorization the </a:t>
            </a:r>
            <a:r>
              <a:rPr lang="en-US" baseline="0" dirty="0" err="1" smtClean="0">
                <a:latin typeface="Helvetica Light" charset="0"/>
                <a:ea typeface="Helvetica Light" charset="0"/>
                <a:cs typeface="Helvetica Light" charset="0"/>
              </a:rPr>
              <a:t>approx</a:t>
            </a:r>
            <a:r>
              <a:rPr lang="en-US" baseline="0" dirty="0" smtClean="0">
                <a:latin typeface="Helvetica Light" charset="0"/>
                <a:ea typeface="Helvetica Light" charset="0"/>
                <a:cs typeface="Helvetica Light" charset="0"/>
              </a:rPr>
              <a:t> &amp; resource tradeoff</a:t>
            </a:r>
          </a:p>
        </p:txBody>
      </p:sp>
      <p:sp>
        <p:nvSpPr>
          <p:cNvPr id="4" name="Slide Number Placeholder 3"/>
          <p:cNvSpPr>
            <a:spLocks noGrp="1"/>
          </p:cNvSpPr>
          <p:nvPr>
            <p:ph type="sldNum" sz="quarter" idx="10"/>
          </p:nvPr>
        </p:nvSpPr>
        <p:spPr/>
        <p:txBody>
          <a:bodyPr/>
          <a:lstStyle/>
          <a:p>
            <a:fld id="{D3A0AA84-84D8-E844-965E-89A4772738B1}" type="slidenum">
              <a:rPr lang="en-US" smtClean="0"/>
              <a:t>9</a:t>
            </a:fld>
            <a:endParaRPr lang="en-US"/>
          </a:p>
        </p:txBody>
      </p:sp>
    </p:spTree>
    <p:extLst>
      <p:ext uri="{BB962C8B-B14F-4D97-AF65-F5344CB8AC3E}">
        <p14:creationId xmlns:p14="http://schemas.microsoft.com/office/powerpoint/2010/main" val="208514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a:latin typeface="+mj-lt"/>
                <a:ea typeface="Futura Medium" charset="0"/>
                <a:cs typeface="Futura Medium"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D1714CD-0374-CD41-89A4-2E91AC3BB390}" type="datetime1">
              <a:rPr lang="en-US" smtClean="0"/>
              <a:t>6/27/16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19000124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6F06CA-28B3-254E-8F14-B738B139CC42}" type="datetime1">
              <a:rPr lang="en-US" smtClean="0"/>
              <a:t>6/27/16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2891911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0D886-FD99-834F-9447-596D7244A145}" type="datetime1">
              <a:rPr lang="en-US" smtClean="0"/>
              <a:t>6/27/16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68066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349322"/>
            <a:ext cx="10515600" cy="1202077"/>
          </a:xfrm>
        </p:spPr>
        <p:txBody>
          <a:bodyPr/>
          <a:lstStyle>
            <a:lvl1pPr>
              <a:defRPr b="1" i="0">
                <a:solidFill>
                  <a:schemeClr val="tx1"/>
                </a:solidFill>
                <a:latin typeface="Helvetica" charset="0"/>
                <a:ea typeface="Helvetica" charset="0"/>
                <a:cs typeface="Helvetica"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b="0" i="0">
                <a:latin typeface="Helvetica Light" charset="0"/>
                <a:ea typeface="Helvetica Light" charset="0"/>
                <a:cs typeface="Helvetica Light" charset="0"/>
              </a:defRPr>
            </a:lvl1pPr>
            <a:lvl2pPr>
              <a:defRPr b="0" i="0">
                <a:latin typeface="Helvetica Light" charset="0"/>
                <a:ea typeface="Helvetica Light" charset="0"/>
                <a:cs typeface="Helvetica Light" charset="0"/>
              </a:defRPr>
            </a:lvl2pPr>
            <a:lvl3pPr>
              <a:defRPr b="0" i="0">
                <a:latin typeface="Helvetica Light" charset="0"/>
                <a:ea typeface="Helvetica Light" charset="0"/>
                <a:cs typeface="Helvetica Light" charset="0"/>
              </a:defRPr>
            </a:lvl3pPr>
            <a:lvl4pPr>
              <a:defRPr b="0" i="0">
                <a:latin typeface="Helvetica Light" charset="0"/>
                <a:ea typeface="Helvetica Light" charset="0"/>
                <a:cs typeface="Helvetica Light" charset="0"/>
              </a:defRPr>
            </a:lvl4pPr>
            <a:lvl5pPr>
              <a:defRPr b="0" i="0">
                <a:latin typeface="Helvetica Light" charset="0"/>
                <a:ea typeface="Helvetica Light" charset="0"/>
                <a:cs typeface="Helvetica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9AC830A-8E67-F54A-9459-D190F9342FA7}" type="datetime1">
              <a:rPr lang="en-US" smtClean="0"/>
              <a:t>6/27/16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7876249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67D2088C-6C43-FA42-A8C0-E7399B860DBF}" type="datetime1">
              <a:rPr lang="en-US" smtClean="0"/>
              <a:t>6/27/16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72337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DF2CD-60A0-0645-A189-98A1A8A7CB86}" type="datetime1">
              <a:rPr lang="en-US" smtClean="0"/>
              <a:t>6/27/16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9304652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07C22B-4BDE-B64E-9D8E-9E12A479383E}" type="datetime1">
              <a:rPr lang="en-US" smtClean="0"/>
              <a:t>6/27/16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3530855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20EF62-6B60-FD46-8017-B5F1EC867649}" type="datetime1">
              <a:rPr lang="en-US" smtClean="0"/>
              <a:t>6/27/16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8107994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A3B75-D116-4446-A6E8-89F1C548F94F}" type="datetime1">
              <a:rPr lang="en-US" smtClean="0"/>
              <a:t>6/27/16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132325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51B3DA7-4570-1041-ABF4-7A79B7308D38}" type="datetime1">
              <a:rPr lang="en-US" smtClean="0"/>
              <a:t>6/27/16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59943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3D77F7-23CB-F945-B6EE-4B0D87A18DE0}" type="datetime1">
              <a:rPr lang="en-US" smtClean="0"/>
              <a:t>6/27/16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CF9B7-30E9-6B4C-876D-A8C2F8FB72ED}" type="slidenum">
              <a:rPr lang="en-US" smtClean="0"/>
              <a:t>‹#›</a:t>
            </a:fld>
            <a:endParaRPr lang="en-US"/>
          </a:p>
        </p:txBody>
      </p:sp>
    </p:spTree>
    <p:extLst>
      <p:ext uri="{BB962C8B-B14F-4D97-AF65-F5344CB8AC3E}">
        <p14:creationId xmlns:p14="http://schemas.microsoft.com/office/powerpoint/2010/main" val="7855666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81977-BD4F-2545-AFEB-76E1C095CAAE}" type="datetime1">
              <a:rPr lang="en-US" smtClean="0"/>
              <a:t>6/27/16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ECF9B7-30E9-6B4C-876D-A8C2F8FB72ED}" type="slidenum">
              <a:rPr lang="en-US" smtClean="0"/>
              <a:t>‹#›</a:t>
            </a:fld>
            <a:endParaRPr lang="en-US"/>
          </a:p>
        </p:txBody>
      </p:sp>
    </p:spTree>
    <p:extLst>
      <p:ext uri="{BB962C8B-B14F-4D97-AF65-F5344CB8AC3E}">
        <p14:creationId xmlns:p14="http://schemas.microsoft.com/office/powerpoint/2010/main" val="295524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Light" charset="0"/>
          <a:ea typeface="Helvetica Light" charset="0"/>
          <a:cs typeface="Helvetica Ligh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Light" charset="0"/>
          <a:ea typeface="Helvetica Light" charset="0"/>
          <a:cs typeface="Helvetica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Light" charset="0"/>
          <a:ea typeface="Helvetica Light" charset="0"/>
          <a:cs typeface="Helvetica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Helvetica Light" charset="0"/>
          <a:cs typeface="Helvetica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Light" charset="0"/>
          <a:ea typeface="Helvetica Light" charset="0"/>
          <a:cs typeface="Helvetica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26.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298774"/>
            <a:ext cx="10515600" cy="2194440"/>
          </a:xfrm>
        </p:spPr>
        <p:txBody>
          <a:bodyPr>
            <a:normAutofit/>
          </a:bodyPr>
          <a:lstStyle/>
          <a:p>
            <a:pPr algn="ctr"/>
            <a:r>
              <a:rPr lang="en-US" sz="5400" b="1" dirty="0" smtClean="0">
                <a:solidFill>
                  <a:schemeClr val="accent6"/>
                </a:solidFill>
              </a:rPr>
              <a:t>MCDNN</a:t>
            </a:r>
            <a:r>
              <a:rPr lang="en-US" sz="5400" dirty="0" smtClean="0"/>
              <a:t>: </a:t>
            </a:r>
            <a:r>
              <a:rPr lang="en-US" sz="4400" dirty="0"/>
              <a:t>An Approximation-Based Execution Framework </a:t>
            </a:r>
            <a:r>
              <a:rPr lang="en-US" sz="4400" dirty="0" smtClean="0"/>
              <a:t>for</a:t>
            </a:r>
            <a:r>
              <a:rPr lang="en-US" sz="4400" dirty="0"/>
              <a:t> </a:t>
            </a:r>
            <a:r>
              <a:rPr lang="en-US" sz="4400" dirty="0" smtClean="0"/>
              <a:t>Deep Stream Processing Under Resource Constraints</a:t>
            </a:r>
            <a:endParaRPr lang="en-US" sz="4400" dirty="0"/>
          </a:p>
        </p:txBody>
      </p:sp>
      <p:sp>
        <p:nvSpPr>
          <p:cNvPr id="3" name="Subtitle 2"/>
          <p:cNvSpPr>
            <a:spLocks noGrp="1"/>
          </p:cNvSpPr>
          <p:nvPr>
            <p:ph type="body" idx="1"/>
          </p:nvPr>
        </p:nvSpPr>
        <p:spPr>
          <a:xfrm>
            <a:off x="831850" y="3986373"/>
            <a:ext cx="10515600" cy="1561673"/>
          </a:xfrm>
        </p:spPr>
        <p:txBody>
          <a:bodyPr>
            <a:normAutofit/>
          </a:bodyPr>
          <a:lstStyle/>
          <a:p>
            <a:pPr algn="ctr"/>
            <a:r>
              <a:rPr lang="en-US" b="1" dirty="0">
                <a:solidFill>
                  <a:schemeClr val="accent5"/>
                </a:solidFill>
                <a:latin typeface="+mj-lt"/>
                <a:ea typeface="Calibri Light" charset="0"/>
                <a:cs typeface="Calibri Light" charset="0"/>
              </a:rPr>
              <a:t>Haichen Shen </a:t>
            </a:r>
            <a:r>
              <a:rPr lang="en-US" dirty="0">
                <a:solidFill>
                  <a:schemeClr val="tx1"/>
                </a:solidFill>
                <a:latin typeface="+mj-lt"/>
                <a:ea typeface="Calibri Light" charset="0"/>
                <a:cs typeface="Calibri Light" charset="0"/>
              </a:rPr>
              <a:t>(</a:t>
            </a:r>
            <a:r>
              <a:rPr lang="en-US" dirty="0" err="1">
                <a:solidFill>
                  <a:schemeClr val="tx1"/>
                </a:solidFill>
                <a:latin typeface="+mj-lt"/>
                <a:ea typeface="Calibri Light" charset="0"/>
                <a:cs typeface="Calibri Light" charset="0"/>
              </a:rPr>
              <a:t>haichen@cs.washington.edu</a:t>
            </a:r>
            <a:r>
              <a:rPr lang="en-US" dirty="0" smtClean="0">
                <a:solidFill>
                  <a:schemeClr val="tx1"/>
                </a:solidFill>
                <a:latin typeface="+mj-lt"/>
                <a:ea typeface="Calibri Light" charset="0"/>
                <a:cs typeface="Calibri Light" charset="0"/>
              </a:rPr>
              <a:t>)</a:t>
            </a:r>
            <a:endParaRPr lang="en-US" dirty="0" smtClean="0">
              <a:solidFill>
                <a:schemeClr val="tx1"/>
              </a:solidFill>
              <a:latin typeface="+mj-lt"/>
            </a:endParaRPr>
          </a:p>
          <a:p>
            <a:pPr algn="ctr"/>
            <a:r>
              <a:rPr lang="en-US" dirty="0" smtClean="0">
                <a:solidFill>
                  <a:schemeClr val="tx1"/>
                </a:solidFill>
                <a:latin typeface="+mj-lt"/>
              </a:rPr>
              <a:t>with </a:t>
            </a:r>
            <a:r>
              <a:rPr lang="en-US" dirty="0" err="1" smtClean="0">
                <a:solidFill>
                  <a:schemeClr val="tx1"/>
                </a:solidFill>
                <a:latin typeface="+mj-lt"/>
              </a:rPr>
              <a:t>Seungyeop</a:t>
            </a:r>
            <a:r>
              <a:rPr lang="en-US" dirty="0" smtClean="0">
                <a:solidFill>
                  <a:schemeClr val="tx1"/>
                </a:solidFill>
                <a:latin typeface="+mj-lt"/>
              </a:rPr>
              <a:t> Han, </a:t>
            </a:r>
            <a:r>
              <a:rPr lang="en-US" dirty="0" err="1" smtClean="0">
                <a:solidFill>
                  <a:schemeClr val="tx1"/>
                </a:solidFill>
                <a:latin typeface="+mj-lt"/>
              </a:rPr>
              <a:t>Matthai</a:t>
            </a:r>
            <a:r>
              <a:rPr lang="en-US" dirty="0" smtClean="0">
                <a:solidFill>
                  <a:schemeClr val="tx1"/>
                </a:solidFill>
                <a:latin typeface="+mj-lt"/>
              </a:rPr>
              <a:t> </a:t>
            </a:r>
            <a:r>
              <a:rPr lang="en-US" dirty="0" err="1" smtClean="0">
                <a:solidFill>
                  <a:schemeClr val="tx1"/>
                </a:solidFill>
                <a:latin typeface="+mj-lt"/>
              </a:rPr>
              <a:t>Philipose</a:t>
            </a:r>
            <a:r>
              <a:rPr lang="en-US" dirty="0" smtClean="0">
                <a:solidFill>
                  <a:schemeClr val="tx1"/>
                </a:solidFill>
                <a:latin typeface="+mj-lt"/>
              </a:rPr>
              <a:t>, </a:t>
            </a:r>
          </a:p>
          <a:p>
            <a:pPr algn="ctr"/>
            <a:r>
              <a:rPr lang="en-US" dirty="0" err="1" smtClean="0">
                <a:solidFill>
                  <a:schemeClr val="tx1"/>
                </a:solidFill>
                <a:latin typeface="+mj-lt"/>
              </a:rPr>
              <a:t>Sharad</a:t>
            </a:r>
            <a:r>
              <a:rPr lang="en-US" dirty="0" smtClean="0">
                <a:solidFill>
                  <a:schemeClr val="tx1"/>
                </a:solidFill>
                <a:latin typeface="+mj-lt"/>
              </a:rPr>
              <a:t> Agarwal, Alec Wolman, Arvind Krishnamurthy</a:t>
            </a:r>
            <a:endParaRPr lang="en-US" dirty="0">
              <a:solidFill>
                <a:schemeClr val="tx1"/>
              </a:solidFill>
              <a:latin typeface="+mj-lt"/>
            </a:endParaRPr>
          </a:p>
        </p:txBody>
      </p:sp>
      <p:sp>
        <p:nvSpPr>
          <p:cNvPr id="4" name="TextBox 3"/>
          <p:cNvSpPr txBox="1"/>
          <p:nvPr/>
        </p:nvSpPr>
        <p:spPr>
          <a:xfrm>
            <a:off x="3133619" y="5774076"/>
            <a:ext cx="2578814" cy="369869"/>
          </a:xfrm>
          <a:prstGeom prst="rect">
            <a:avLst/>
          </a:prstGeom>
          <a:noFill/>
        </p:spPr>
        <p:txBody>
          <a:bodyPr wrap="square" rtlCol="0">
            <a:spAutoFit/>
          </a:bodyPr>
          <a:lstStyle/>
          <a:p>
            <a:r>
              <a:rPr lang="en-US" dirty="0" smtClean="0">
                <a:latin typeface="+mj-lt"/>
                <a:ea typeface="Calibri Light" charset="0"/>
                <a:cs typeface="Calibri Light" charset="0"/>
              </a:rPr>
              <a:t>University of Washington</a:t>
            </a:r>
            <a:endParaRPr lang="en-US" dirty="0">
              <a:latin typeface="+mj-lt"/>
              <a:ea typeface="Calibri Light" charset="0"/>
              <a:cs typeface="Calibri Light" charset="0"/>
            </a:endParaRPr>
          </a:p>
        </p:txBody>
      </p:sp>
      <p:sp>
        <p:nvSpPr>
          <p:cNvPr id="5" name="TextBox 4"/>
          <p:cNvSpPr txBox="1"/>
          <p:nvPr/>
        </p:nvSpPr>
        <p:spPr>
          <a:xfrm>
            <a:off x="6727861" y="5774077"/>
            <a:ext cx="2077091" cy="369869"/>
          </a:xfrm>
          <a:prstGeom prst="rect">
            <a:avLst/>
          </a:prstGeom>
          <a:noFill/>
        </p:spPr>
        <p:txBody>
          <a:bodyPr wrap="square" rtlCol="0">
            <a:spAutoFit/>
          </a:bodyPr>
          <a:lstStyle/>
          <a:p>
            <a:r>
              <a:rPr lang="en-US" dirty="0" smtClean="0">
                <a:latin typeface="+mj-lt"/>
              </a:rPr>
              <a:t>Microsoft Research</a:t>
            </a:r>
            <a:endParaRPr lang="en-US" dirty="0">
              <a:latin typeface="+mj-lt"/>
            </a:endParaRPr>
          </a:p>
        </p:txBody>
      </p:sp>
      <p:sp>
        <p:nvSpPr>
          <p:cNvPr id="7" name="Slide Number Placeholder 6"/>
          <p:cNvSpPr>
            <a:spLocks noGrp="1"/>
          </p:cNvSpPr>
          <p:nvPr>
            <p:ph type="sldNum" sz="quarter" idx="12"/>
          </p:nvPr>
        </p:nvSpPr>
        <p:spPr/>
        <p:txBody>
          <a:bodyPr/>
          <a:lstStyle/>
          <a:p>
            <a:fld id="{0AECF9B7-30E9-6B4C-876D-A8C2F8FB72ED}" type="slidenum">
              <a:rPr lang="en-US" smtClean="0"/>
              <a:t>1</a:t>
            </a:fld>
            <a:endParaRPr lang="en-US"/>
          </a:p>
        </p:txBody>
      </p:sp>
    </p:spTree>
    <p:extLst>
      <p:ext uri="{BB962C8B-B14F-4D97-AF65-F5344CB8AC3E}">
        <p14:creationId xmlns:p14="http://schemas.microsoft.com/office/powerpoint/2010/main" val="427264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62" y="1551399"/>
            <a:ext cx="5771410" cy="4710001"/>
          </a:xfrm>
          <a:prstGeom prst="rect">
            <a:avLst/>
          </a:prstGeom>
        </p:spPr>
      </p:pic>
      <p:sp>
        <p:nvSpPr>
          <p:cNvPr id="2" name="Title 1"/>
          <p:cNvSpPr>
            <a:spLocks noGrp="1"/>
          </p:cNvSpPr>
          <p:nvPr>
            <p:ph type="title"/>
          </p:nvPr>
        </p:nvSpPr>
        <p:spPr/>
        <p:txBody>
          <a:bodyPr/>
          <a:lstStyle/>
          <a:p>
            <a:r>
              <a:rPr lang="en-US" dirty="0" smtClean="0"/>
              <a:t>Memory / </a:t>
            </a:r>
            <a:r>
              <a:rPr lang="en-US" dirty="0"/>
              <a:t>a</a:t>
            </a:r>
            <a:r>
              <a:rPr lang="en-US" dirty="0" smtClean="0"/>
              <a:t>ccuracy trade-off</a:t>
            </a:r>
            <a:endParaRPr lang="en-US" dirty="0"/>
          </a:p>
        </p:txBody>
      </p:sp>
      <p:sp>
        <p:nvSpPr>
          <p:cNvPr id="9" name="Slide Number Placeholder 8"/>
          <p:cNvSpPr>
            <a:spLocks noGrp="1"/>
          </p:cNvSpPr>
          <p:nvPr>
            <p:ph type="sldNum" sz="quarter" idx="12"/>
          </p:nvPr>
        </p:nvSpPr>
        <p:spPr/>
        <p:txBody>
          <a:bodyPr/>
          <a:lstStyle/>
          <a:p>
            <a:fld id="{0AECF9B7-30E9-6B4C-876D-A8C2F8FB72ED}" type="slidenum">
              <a:rPr lang="en-US" smtClean="0"/>
              <a:t>10</a:t>
            </a:fld>
            <a:endParaRPr lang="en-US"/>
          </a:p>
        </p:txBody>
      </p:sp>
    </p:spTree>
    <p:extLst>
      <p:ext uri="{BB962C8B-B14F-4D97-AF65-F5344CB8AC3E}">
        <p14:creationId xmlns:p14="http://schemas.microsoft.com/office/powerpoint/2010/main" val="1942820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62" y="1551399"/>
            <a:ext cx="5771410" cy="4710002"/>
          </a:xfrm>
          <a:prstGeom prst="rect">
            <a:avLst/>
          </a:prstGeom>
        </p:spPr>
      </p:pic>
      <p:sp>
        <p:nvSpPr>
          <p:cNvPr id="2" name="Title 1"/>
          <p:cNvSpPr>
            <a:spLocks noGrp="1"/>
          </p:cNvSpPr>
          <p:nvPr>
            <p:ph type="title"/>
          </p:nvPr>
        </p:nvSpPr>
        <p:spPr/>
        <p:txBody>
          <a:bodyPr/>
          <a:lstStyle/>
          <a:p>
            <a:r>
              <a:rPr lang="en-US" dirty="0" smtClean="0"/>
              <a:t>Memory / </a:t>
            </a:r>
            <a:r>
              <a:rPr lang="en-US" dirty="0"/>
              <a:t>a</a:t>
            </a:r>
            <a:r>
              <a:rPr lang="en-US" dirty="0" smtClean="0"/>
              <a:t>ccuracy trade-off</a:t>
            </a:r>
            <a:endParaRPr lang="en-US" dirty="0"/>
          </a:p>
        </p:txBody>
      </p:sp>
      <p:sp>
        <p:nvSpPr>
          <p:cNvPr id="9" name="Slide Number Placeholder 8"/>
          <p:cNvSpPr>
            <a:spLocks noGrp="1"/>
          </p:cNvSpPr>
          <p:nvPr>
            <p:ph type="sldNum" sz="quarter" idx="12"/>
          </p:nvPr>
        </p:nvSpPr>
        <p:spPr/>
        <p:txBody>
          <a:bodyPr/>
          <a:lstStyle/>
          <a:p>
            <a:fld id="{0AECF9B7-30E9-6B4C-876D-A8C2F8FB72ED}" type="slidenum">
              <a:rPr lang="en-US" smtClean="0"/>
              <a:t>11</a:t>
            </a:fld>
            <a:endParaRPr lang="en-US"/>
          </a:p>
        </p:txBody>
      </p:sp>
      <p:sp>
        <p:nvSpPr>
          <p:cNvPr id="5" name="Oval 4"/>
          <p:cNvSpPr/>
          <p:nvPr/>
        </p:nvSpPr>
        <p:spPr>
          <a:xfrm>
            <a:off x="5156201" y="2871788"/>
            <a:ext cx="573088" cy="1799592"/>
          </a:xfrm>
          <a:prstGeom prst="ellipse">
            <a:avLst/>
          </a:prstGeom>
          <a:noFill/>
          <a:ln w="38100">
            <a:solidFill>
              <a:srgbClr val="B41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5729288" y="3429000"/>
            <a:ext cx="3214687" cy="485776"/>
          </a:xfrm>
          <a:prstGeom prst="straightConnector1">
            <a:avLst/>
          </a:prstGeom>
          <a:ln w="38100">
            <a:solidFill>
              <a:srgbClr val="B41802"/>
            </a:solidFill>
            <a:tailEnd type="triangle" w="lg" len="lg"/>
          </a:ln>
        </p:spPr>
        <p:style>
          <a:lnRef idx="3">
            <a:schemeClr val="dk1"/>
          </a:lnRef>
          <a:fillRef idx="0">
            <a:schemeClr val="dk1"/>
          </a:fillRef>
          <a:effectRef idx="2">
            <a:schemeClr val="dk1"/>
          </a:effectRef>
          <a:fontRef idx="minor">
            <a:schemeClr val="tx1"/>
          </a:fontRef>
        </p:style>
      </p:cxnSp>
      <p:sp>
        <p:nvSpPr>
          <p:cNvPr id="17" name="Rounded Rectangle 16"/>
          <p:cNvSpPr/>
          <p:nvPr/>
        </p:nvSpPr>
        <p:spPr>
          <a:xfrm>
            <a:off x="8929461" y="2691627"/>
            <a:ext cx="3248025" cy="1503773"/>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Helvetica Light" charset="0"/>
                <a:ea typeface="Helvetica Light" charset="0"/>
                <a:cs typeface="Helvetica Light" charset="0"/>
              </a:rPr>
              <a:t>Substantially reduce memory use </a:t>
            </a:r>
            <a:r>
              <a:rPr lang="en-US" sz="2400" smtClean="0">
                <a:solidFill>
                  <a:schemeClr val="tx1"/>
                </a:solidFill>
                <a:latin typeface="Helvetica Light" charset="0"/>
                <a:ea typeface="Helvetica Light" charset="0"/>
                <a:cs typeface="Helvetica Light" charset="0"/>
              </a:rPr>
              <a:t>with gradual </a:t>
            </a:r>
            <a:r>
              <a:rPr lang="en-US" sz="2400" dirty="0" smtClean="0">
                <a:solidFill>
                  <a:schemeClr val="tx1"/>
                </a:solidFill>
                <a:latin typeface="Helvetica Light" charset="0"/>
                <a:ea typeface="Helvetica Light" charset="0"/>
                <a:cs typeface="Helvetica Light" charset="0"/>
              </a:rPr>
              <a:t>accuracy loss</a:t>
            </a:r>
            <a:endParaRPr lang="en-US" sz="2400" dirty="0">
              <a:solidFill>
                <a:schemeClr val="tx1"/>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13497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190" y="1378817"/>
            <a:ext cx="5763966" cy="4848195"/>
          </a:xfrm>
          <a:prstGeom prst="rect">
            <a:avLst/>
          </a:prstGeom>
        </p:spPr>
      </p:pic>
      <p:sp>
        <p:nvSpPr>
          <p:cNvPr id="2" name="Title 1"/>
          <p:cNvSpPr>
            <a:spLocks noGrp="1"/>
          </p:cNvSpPr>
          <p:nvPr>
            <p:ph type="title"/>
          </p:nvPr>
        </p:nvSpPr>
        <p:spPr/>
        <p:txBody>
          <a:bodyPr/>
          <a:lstStyle/>
          <a:p>
            <a:r>
              <a:rPr lang="en-US" dirty="0" smtClean="0"/>
              <a:t>Energy / accuracy trade-off</a:t>
            </a:r>
            <a:endParaRPr lang="en-US" dirty="0"/>
          </a:p>
        </p:txBody>
      </p:sp>
      <p:sp>
        <p:nvSpPr>
          <p:cNvPr id="11" name="Freeform 10"/>
          <p:cNvSpPr/>
          <p:nvPr/>
        </p:nvSpPr>
        <p:spPr>
          <a:xfrm>
            <a:off x="8130716" y="5016154"/>
            <a:ext cx="848579" cy="222669"/>
          </a:xfrm>
          <a:custGeom>
            <a:avLst/>
            <a:gdLst>
              <a:gd name="connsiteX0" fmla="*/ 736847 w 736847"/>
              <a:gd name="connsiteY0" fmla="*/ 0 h 284085"/>
              <a:gd name="connsiteX1" fmla="*/ 159798 w 736847"/>
              <a:gd name="connsiteY1" fmla="*/ 26633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603682 w 603682"/>
              <a:gd name="connsiteY0" fmla="*/ 0 h 292963"/>
              <a:gd name="connsiteX1" fmla="*/ 195308 w 603682"/>
              <a:gd name="connsiteY1" fmla="*/ 71022 h 292963"/>
              <a:gd name="connsiteX2" fmla="*/ 0 w 603682"/>
              <a:gd name="connsiteY2" fmla="*/ 292963 h 292963"/>
              <a:gd name="connsiteX0" fmla="*/ 603682 w 603682"/>
              <a:gd name="connsiteY0" fmla="*/ 3297 h 296260"/>
              <a:gd name="connsiteX1" fmla="*/ 195308 w 603682"/>
              <a:gd name="connsiteY1" fmla="*/ 74319 h 296260"/>
              <a:gd name="connsiteX2" fmla="*/ 0 w 603682"/>
              <a:gd name="connsiteY2" fmla="*/ 296260 h 296260"/>
            </a:gdLst>
            <a:ahLst/>
            <a:cxnLst>
              <a:cxn ang="0">
                <a:pos x="connsiteX0" y="connsiteY0"/>
              </a:cxn>
              <a:cxn ang="0">
                <a:pos x="connsiteX1" y="connsiteY1"/>
              </a:cxn>
              <a:cxn ang="0">
                <a:pos x="connsiteX2" y="connsiteY2"/>
              </a:cxn>
            </a:cxnLst>
            <a:rect l="l" t="t" r="r" b="b"/>
            <a:pathLst>
              <a:path w="603682" h="296260">
                <a:moveTo>
                  <a:pt x="603682" y="3297"/>
                </a:moveTo>
                <a:cubicBezTo>
                  <a:pt x="414291" y="-11499"/>
                  <a:pt x="295922" y="25492"/>
                  <a:pt x="195308" y="74319"/>
                </a:cubicBezTo>
                <a:cubicBezTo>
                  <a:pt x="94694" y="123146"/>
                  <a:pt x="0" y="296260"/>
                  <a:pt x="0" y="296260"/>
                </a:cubicBezTo>
              </a:path>
            </a:pathLst>
          </a:custGeom>
          <a:ln w="3810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p:cNvSpPr txBox="1"/>
          <p:nvPr/>
        </p:nvSpPr>
        <p:spPr>
          <a:xfrm>
            <a:off x="8979295" y="5444322"/>
            <a:ext cx="1636889" cy="646331"/>
          </a:xfrm>
          <a:prstGeom prst="rect">
            <a:avLst/>
          </a:prstGeom>
          <a:noFill/>
        </p:spPr>
        <p:txBody>
          <a:bodyPr wrap="square" rtlCol="0">
            <a:spAutoFit/>
          </a:bodyPr>
          <a:lstStyle/>
          <a:p>
            <a:r>
              <a:rPr lang="en-US" dirty="0" err="1" smtClean="0">
                <a:latin typeface="Helvetica Light" charset="0"/>
                <a:ea typeface="Helvetica Light" charset="0"/>
                <a:cs typeface="Helvetica Light" charset="0"/>
              </a:rPr>
              <a:t>Wifi</a:t>
            </a:r>
            <a:r>
              <a:rPr lang="en-US" dirty="0" smtClean="0">
                <a:latin typeface="Helvetica Light" charset="0"/>
                <a:ea typeface="Helvetica Light" charset="0"/>
                <a:cs typeface="Helvetica Light" charset="0"/>
              </a:rPr>
              <a:t> </a:t>
            </a:r>
            <a:r>
              <a:rPr lang="en-US" dirty="0" err="1" smtClean="0">
                <a:latin typeface="Helvetica Light" charset="0"/>
                <a:ea typeface="Helvetica Light" charset="0"/>
                <a:cs typeface="Helvetica Light" charset="0"/>
              </a:rPr>
              <a:t>xmit</a:t>
            </a:r>
            <a:r>
              <a:rPr lang="en-US" dirty="0" smtClean="0">
                <a:latin typeface="Helvetica Light" charset="0"/>
                <a:ea typeface="Helvetica Light" charset="0"/>
                <a:cs typeface="Helvetica Light" charset="0"/>
              </a:rPr>
              <a:t> cost (0.5J)</a:t>
            </a:r>
            <a:endParaRPr lang="en-US" dirty="0">
              <a:latin typeface="Helvetica Light" charset="0"/>
              <a:ea typeface="Helvetica Light" charset="0"/>
              <a:cs typeface="Helvetica Light" charset="0"/>
            </a:endParaRPr>
          </a:p>
        </p:txBody>
      </p:sp>
      <p:sp>
        <p:nvSpPr>
          <p:cNvPr id="14" name="Freeform 13"/>
          <p:cNvSpPr/>
          <p:nvPr/>
        </p:nvSpPr>
        <p:spPr>
          <a:xfrm>
            <a:off x="8005394" y="4367766"/>
            <a:ext cx="838390" cy="309863"/>
          </a:xfrm>
          <a:custGeom>
            <a:avLst/>
            <a:gdLst>
              <a:gd name="connsiteX0" fmla="*/ 736847 w 736847"/>
              <a:gd name="connsiteY0" fmla="*/ 0 h 284085"/>
              <a:gd name="connsiteX1" fmla="*/ 159798 w 736847"/>
              <a:gd name="connsiteY1" fmla="*/ 26633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603682 w 603682"/>
              <a:gd name="connsiteY0" fmla="*/ 0 h 292963"/>
              <a:gd name="connsiteX1" fmla="*/ 195308 w 603682"/>
              <a:gd name="connsiteY1" fmla="*/ 71022 h 292963"/>
              <a:gd name="connsiteX2" fmla="*/ 0 w 603682"/>
              <a:gd name="connsiteY2" fmla="*/ 292963 h 292963"/>
              <a:gd name="connsiteX0" fmla="*/ 603682 w 603682"/>
              <a:gd name="connsiteY0" fmla="*/ 3297 h 296260"/>
              <a:gd name="connsiteX1" fmla="*/ 195308 w 603682"/>
              <a:gd name="connsiteY1" fmla="*/ 74319 h 296260"/>
              <a:gd name="connsiteX2" fmla="*/ 0 w 603682"/>
              <a:gd name="connsiteY2" fmla="*/ 296260 h 296260"/>
              <a:gd name="connsiteX0" fmla="*/ 610899 w 610899"/>
              <a:gd name="connsiteY0" fmla="*/ 2269 h 323307"/>
              <a:gd name="connsiteX1" fmla="*/ 195308 w 610899"/>
              <a:gd name="connsiteY1" fmla="*/ 101366 h 323307"/>
              <a:gd name="connsiteX2" fmla="*/ 0 w 610899"/>
              <a:gd name="connsiteY2" fmla="*/ 323307 h 323307"/>
              <a:gd name="connsiteX0" fmla="*/ 610899 w 610899"/>
              <a:gd name="connsiteY0" fmla="*/ 0 h 321038"/>
              <a:gd name="connsiteX1" fmla="*/ 195308 w 610899"/>
              <a:gd name="connsiteY1" fmla="*/ 99097 h 321038"/>
              <a:gd name="connsiteX2" fmla="*/ 0 w 610899"/>
              <a:gd name="connsiteY2" fmla="*/ 321038 h 321038"/>
              <a:gd name="connsiteX0" fmla="*/ 635432 w 635432"/>
              <a:gd name="connsiteY0" fmla="*/ 0 h 297578"/>
              <a:gd name="connsiteX1" fmla="*/ 195308 w 635432"/>
              <a:gd name="connsiteY1" fmla="*/ 75637 h 297578"/>
              <a:gd name="connsiteX2" fmla="*/ 0 w 635432"/>
              <a:gd name="connsiteY2" fmla="*/ 297578 h 297578"/>
              <a:gd name="connsiteX0" fmla="*/ 635432 w 635432"/>
              <a:gd name="connsiteY0" fmla="*/ 1867 h 299445"/>
              <a:gd name="connsiteX1" fmla="*/ 195308 w 635432"/>
              <a:gd name="connsiteY1" fmla="*/ 77504 h 299445"/>
              <a:gd name="connsiteX2" fmla="*/ 0 w 635432"/>
              <a:gd name="connsiteY2" fmla="*/ 299445 h 299445"/>
            </a:gdLst>
            <a:ahLst/>
            <a:cxnLst>
              <a:cxn ang="0">
                <a:pos x="connsiteX0" y="connsiteY0"/>
              </a:cxn>
              <a:cxn ang="0">
                <a:pos x="connsiteX1" y="connsiteY1"/>
              </a:cxn>
              <a:cxn ang="0">
                <a:pos x="connsiteX2" y="connsiteY2"/>
              </a:cxn>
            </a:cxnLst>
            <a:rect l="l" t="t" r="r" b="b"/>
            <a:pathLst>
              <a:path w="635432" h="299445">
                <a:moveTo>
                  <a:pt x="635432" y="1867"/>
                </a:moveTo>
                <a:cubicBezTo>
                  <a:pt x="426559" y="-8313"/>
                  <a:pt x="297125" y="23998"/>
                  <a:pt x="195308" y="77504"/>
                </a:cubicBezTo>
                <a:cubicBezTo>
                  <a:pt x="93491" y="131010"/>
                  <a:pt x="0" y="299445"/>
                  <a:pt x="0" y="299445"/>
                </a:cubicBezTo>
              </a:path>
            </a:pathLst>
          </a:custGeom>
          <a:ln w="3810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TextBox 14"/>
          <p:cNvSpPr txBox="1"/>
          <p:nvPr/>
        </p:nvSpPr>
        <p:spPr>
          <a:xfrm>
            <a:off x="8983696" y="4767508"/>
            <a:ext cx="1636889" cy="646331"/>
          </a:xfrm>
          <a:prstGeom prst="rect">
            <a:avLst/>
          </a:prstGeom>
          <a:noFill/>
        </p:spPr>
        <p:txBody>
          <a:bodyPr wrap="square" rtlCol="0">
            <a:spAutoFit/>
          </a:bodyPr>
          <a:lstStyle/>
          <a:p>
            <a:r>
              <a:rPr lang="en-US" dirty="0" smtClean="0">
                <a:latin typeface="Helvetica Light" charset="0"/>
                <a:ea typeface="Helvetica Light" charset="0"/>
                <a:cs typeface="Helvetica Light" charset="0"/>
              </a:rPr>
              <a:t>LTE </a:t>
            </a:r>
            <a:r>
              <a:rPr lang="en-US" dirty="0" err="1" smtClean="0">
                <a:latin typeface="Helvetica Light" charset="0"/>
                <a:ea typeface="Helvetica Light" charset="0"/>
                <a:cs typeface="Helvetica Light" charset="0"/>
              </a:rPr>
              <a:t>xmit</a:t>
            </a:r>
            <a:r>
              <a:rPr lang="en-US" dirty="0" smtClean="0">
                <a:latin typeface="Helvetica Light" charset="0"/>
                <a:ea typeface="Helvetica Light" charset="0"/>
                <a:cs typeface="Helvetica Light" charset="0"/>
              </a:rPr>
              <a:t> cost (0.9J)</a:t>
            </a:r>
            <a:endParaRPr lang="en-US" dirty="0">
              <a:latin typeface="Helvetica Light" charset="0"/>
              <a:ea typeface="Helvetica Light" charset="0"/>
              <a:cs typeface="Helvetica Light" charset="0"/>
            </a:endParaRPr>
          </a:p>
        </p:txBody>
      </p:sp>
      <p:sp>
        <p:nvSpPr>
          <p:cNvPr id="19" name="TextBox 18"/>
          <p:cNvSpPr txBox="1"/>
          <p:nvPr/>
        </p:nvSpPr>
        <p:spPr>
          <a:xfrm>
            <a:off x="8811414" y="4000911"/>
            <a:ext cx="1972649" cy="646331"/>
          </a:xfrm>
          <a:prstGeom prst="rect">
            <a:avLst/>
          </a:prstGeom>
          <a:noFill/>
        </p:spPr>
        <p:txBody>
          <a:bodyPr wrap="square" rtlCol="0">
            <a:spAutoFit/>
          </a:bodyPr>
          <a:lstStyle/>
          <a:p>
            <a:r>
              <a:rPr lang="en-US" dirty="0">
                <a:latin typeface="Helvetica Light" charset="0"/>
                <a:ea typeface="Helvetica Light" charset="0"/>
                <a:cs typeface="Helvetica Light" charset="0"/>
              </a:rPr>
              <a:t>Compute energy </a:t>
            </a:r>
            <a:r>
              <a:rPr lang="en-US" dirty="0" smtClean="0">
                <a:latin typeface="Helvetica Light" charset="0"/>
                <a:ea typeface="Helvetica Light" charset="0"/>
                <a:cs typeface="Helvetica Light" charset="0"/>
              </a:rPr>
              <a:t>budget (2.3J)</a:t>
            </a:r>
            <a:endParaRPr lang="en-US" dirty="0">
              <a:latin typeface="Helvetica Light" charset="0"/>
              <a:ea typeface="Helvetica Light" charset="0"/>
              <a:cs typeface="Helvetica Light" charset="0"/>
            </a:endParaRPr>
          </a:p>
        </p:txBody>
      </p:sp>
      <p:sp>
        <p:nvSpPr>
          <p:cNvPr id="23" name="Slide Number Placeholder 22"/>
          <p:cNvSpPr>
            <a:spLocks noGrp="1"/>
          </p:cNvSpPr>
          <p:nvPr>
            <p:ph type="sldNum" sz="quarter" idx="12"/>
          </p:nvPr>
        </p:nvSpPr>
        <p:spPr/>
        <p:txBody>
          <a:bodyPr/>
          <a:lstStyle/>
          <a:p>
            <a:fld id="{0AECF9B7-30E9-6B4C-876D-A8C2F8FB72ED}" type="slidenum">
              <a:rPr lang="en-US" smtClean="0"/>
              <a:t>12</a:t>
            </a:fld>
            <a:endParaRPr lang="en-US"/>
          </a:p>
        </p:txBody>
      </p:sp>
      <p:sp>
        <p:nvSpPr>
          <p:cNvPr id="21" name="Oval 20"/>
          <p:cNvSpPr/>
          <p:nvPr/>
        </p:nvSpPr>
        <p:spPr>
          <a:xfrm>
            <a:off x="3728181" y="5147313"/>
            <a:ext cx="4051918" cy="54734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2"/>
          </p:cNvCxnSpPr>
          <p:nvPr/>
        </p:nvCxnSpPr>
        <p:spPr>
          <a:xfrm flipH="1">
            <a:off x="2953189" y="5420987"/>
            <a:ext cx="774992" cy="196352"/>
          </a:xfrm>
          <a:prstGeom prst="straightConnector1">
            <a:avLst/>
          </a:prstGeom>
          <a:ln w="38100">
            <a:solidFill>
              <a:srgbClr val="C00000"/>
            </a:solidFill>
            <a:tailEnd type="triangle" w="lg" len="lg"/>
          </a:ln>
        </p:spPr>
        <p:style>
          <a:lnRef idx="3">
            <a:schemeClr val="dk1"/>
          </a:lnRef>
          <a:fillRef idx="0">
            <a:schemeClr val="dk1"/>
          </a:fillRef>
          <a:effectRef idx="2">
            <a:schemeClr val="dk1"/>
          </a:effectRef>
          <a:fontRef idx="minor">
            <a:schemeClr val="tx1"/>
          </a:fontRef>
        </p:style>
      </p:cxnSp>
      <p:sp>
        <p:nvSpPr>
          <p:cNvPr id="24" name="Oval 23"/>
          <p:cNvSpPr/>
          <p:nvPr/>
        </p:nvSpPr>
        <p:spPr>
          <a:xfrm>
            <a:off x="6330340" y="4677630"/>
            <a:ext cx="1449759" cy="45944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flipV="1">
            <a:off x="2852401" y="4405942"/>
            <a:ext cx="3476106" cy="482694"/>
          </a:xfrm>
          <a:prstGeom prst="straightConnector1">
            <a:avLst/>
          </a:prstGeom>
          <a:ln w="38100">
            <a:solidFill>
              <a:srgbClr val="C00000"/>
            </a:solidFill>
            <a:tailEnd type="triangle" w="lg" len="lg"/>
          </a:ln>
        </p:spPr>
        <p:style>
          <a:lnRef idx="3">
            <a:schemeClr val="dk1"/>
          </a:lnRef>
          <a:fillRef idx="0">
            <a:schemeClr val="dk1"/>
          </a:fillRef>
          <a:effectRef idx="2">
            <a:schemeClr val="dk1"/>
          </a:effectRef>
          <a:fontRef idx="minor">
            <a:schemeClr val="tx1"/>
          </a:fontRef>
        </p:style>
      </p:cxnSp>
      <p:sp>
        <p:nvSpPr>
          <p:cNvPr id="29" name="Oval 28"/>
          <p:cNvSpPr/>
          <p:nvPr/>
        </p:nvSpPr>
        <p:spPr>
          <a:xfrm rot="19819218">
            <a:off x="6227868" y="1848893"/>
            <a:ext cx="1584945" cy="3003661"/>
          </a:xfrm>
          <a:prstGeom prst="ellipse">
            <a:avLst/>
          </a:prstGeom>
          <a:noFill/>
          <a:ln w="38100">
            <a:solidFill>
              <a:srgbClr val="B41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H="1" flipV="1">
            <a:off x="2953189" y="2434162"/>
            <a:ext cx="3181144" cy="916563"/>
          </a:xfrm>
          <a:prstGeom prst="straightConnector1">
            <a:avLst/>
          </a:prstGeom>
          <a:ln w="38100">
            <a:solidFill>
              <a:srgbClr val="B41802"/>
            </a:solidFill>
            <a:tailEnd type="triangle" w="lg" len="lg"/>
          </a:ln>
        </p:spPr>
        <p:style>
          <a:lnRef idx="3">
            <a:schemeClr val="dk1"/>
          </a:lnRef>
          <a:fillRef idx="0">
            <a:schemeClr val="dk1"/>
          </a:fillRef>
          <a:effectRef idx="2">
            <a:schemeClr val="dk1"/>
          </a:effectRef>
          <a:fontRef idx="minor">
            <a:schemeClr val="tx1"/>
          </a:fontRef>
        </p:style>
      </p:cxnSp>
      <p:sp>
        <p:nvSpPr>
          <p:cNvPr id="37" name="Rounded Rectangle 36"/>
          <p:cNvSpPr/>
          <p:nvPr/>
        </p:nvSpPr>
        <p:spPr>
          <a:xfrm>
            <a:off x="109105" y="5233513"/>
            <a:ext cx="3076575" cy="662209"/>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Helvetica Light" charset="0"/>
                <a:ea typeface="Helvetica Light" charset="0"/>
                <a:cs typeface="Helvetica Light" charset="0"/>
              </a:rPr>
              <a:t>Always execute locally</a:t>
            </a:r>
            <a:endParaRPr lang="en-US" sz="2000" dirty="0">
              <a:solidFill>
                <a:schemeClr val="tx1"/>
              </a:solidFill>
              <a:latin typeface="Helvetica Light" charset="0"/>
              <a:ea typeface="Helvetica Light" charset="0"/>
              <a:cs typeface="Helvetica Light" charset="0"/>
            </a:endParaRPr>
          </a:p>
        </p:txBody>
      </p:sp>
      <p:sp>
        <p:nvSpPr>
          <p:cNvPr id="38" name="Rounded Rectangle 37"/>
          <p:cNvSpPr/>
          <p:nvPr/>
        </p:nvSpPr>
        <p:spPr>
          <a:xfrm>
            <a:off x="109105" y="4200159"/>
            <a:ext cx="3076575" cy="662209"/>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Helvetica Light" charset="0"/>
                <a:ea typeface="Helvetica Light" charset="0"/>
                <a:cs typeface="Helvetica Light" charset="0"/>
              </a:rPr>
              <a:t>Can execute locally under energy budget</a:t>
            </a:r>
            <a:endParaRPr lang="en-US" sz="2000" dirty="0">
              <a:solidFill>
                <a:schemeClr val="tx1"/>
              </a:solidFill>
              <a:latin typeface="Helvetica Light" charset="0"/>
              <a:ea typeface="Helvetica Light" charset="0"/>
              <a:cs typeface="Helvetica Light" charset="0"/>
            </a:endParaRPr>
          </a:p>
        </p:txBody>
      </p:sp>
      <p:sp>
        <p:nvSpPr>
          <p:cNvPr id="40" name="Rounded Rectangle 39"/>
          <p:cNvSpPr/>
          <p:nvPr/>
        </p:nvSpPr>
        <p:spPr>
          <a:xfrm>
            <a:off x="113444" y="1945890"/>
            <a:ext cx="3076575" cy="919841"/>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Helvetica Light" charset="0"/>
                <a:ea typeface="Helvetica Light" charset="0"/>
                <a:cs typeface="Helvetica Light" charset="0"/>
              </a:rPr>
              <a:t>Exceed energy budget when execute locally</a:t>
            </a:r>
          </a:p>
        </p:txBody>
      </p:sp>
      <p:sp>
        <p:nvSpPr>
          <p:cNvPr id="20" name="TextBox 19"/>
          <p:cNvSpPr txBox="1"/>
          <p:nvPr/>
        </p:nvSpPr>
        <p:spPr>
          <a:xfrm>
            <a:off x="1945209" y="6326407"/>
            <a:ext cx="9166543" cy="400110"/>
          </a:xfrm>
          <a:prstGeom prst="rect">
            <a:avLst/>
          </a:prstGeom>
          <a:noFill/>
        </p:spPr>
        <p:txBody>
          <a:bodyPr wrap="square" rtlCol="0">
            <a:spAutoFit/>
          </a:bodyPr>
          <a:lstStyle/>
          <a:p>
            <a:r>
              <a:rPr lang="en-US" sz="2000" dirty="0" smtClean="0">
                <a:solidFill>
                  <a:schemeClr val="accent5"/>
                </a:solidFill>
                <a:latin typeface="Helvetica" charset="0"/>
                <a:ea typeface="Helvetica" charset="0"/>
                <a:cs typeface="Helvetica" charset="0"/>
              </a:rPr>
              <a:t>energy budget = total energy / total time(10h) / requests per second(1 </a:t>
            </a:r>
            <a:r>
              <a:rPr lang="en-US" sz="2000" dirty="0" err="1" smtClean="0">
                <a:solidFill>
                  <a:schemeClr val="accent5"/>
                </a:solidFill>
                <a:latin typeface="Helvetica" charset="0"/>
                <a:ea typeface="Helvetica" charset="0"/>
                <a:cs typeface="Helvetica" charset="0"/>
              </a:rPr>
              <a:t>req</a:t>
            </a:r>
            <a:r>
              <a:rPr lang="en-US" sz="2000" dirty="0" smtClean="0">
                <a:solidFill>
                  <a:schemeClr val="accent5"/>
                </a:solidFill>
                <a:latin typeface="Helvetica" charset="0"/>
                <a:ea typeface="Helvetica" charset="0"/>
                <a:cs typeface="Helvetica" charset="0"/>
              </a:rPr>
              <a:t>/sec)</a:t>
            </a:r>
            <a:endParaRPr lang="en-US" sz="2000" dirty="0">
              <a:solidFill>
                <a:schemeClr val="accent5"/>
              </a:solidFill>
              <a:latin typeface="Helvetica" charset="0"/>
              <a:ea typeface="Helvetica" charset="0"/>
              <a:cs typeface="Helvetica"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647" y="1443017"/>
            <a:ext cx="2395255" cy="1368717"/>
          </a:xfrm>
          <a:prstGeom prst="rect">
            <a:avLst/>
          </a:prstGeom>
        </p:spPr>
      </p:pic>
      <p:sp>
        <p:nvSpPr>
          <p:cNvPr id="31" name="TextBox 30"/>
          <p:cNvSpPr txBox="1"/>
          <p:nvPr/>
        </p:nvSpPr>
        <p:spPr>
          <a:xfrm>
            <a:off x="9372949" y="2866380"/>
            <a:ext cx="2086204" cy="369332"/>
          </a:xfrm>
          <a:prstGeom prst="rect">
            <a:avLst/>
          </a:prstGeom>
          <a:noFill/>
        </p:spPr>
        <p:txBody>
          <a:bodyPr wrap="square" rtlCol="0">
            <a:spAutoFit/>
          </a:bodyPr>
          <a:lstStyle/>
          <a:p>
            <a:r>
              <a:rPr lang="en-US" dirty="0" err="1" smtClean="0">
                <a:latin typeface="Helvetica Light" charset="0"/>
                <a:ea typeface="Helvetica Light" charset="0"/>
                <a:cs typeface="Helvetica Light" charset="0"/>
              </a:rPr>
              <a:t>Nvidia</a:t>
            </a:r>
            <a:r>
              <a:rPr lang="en-US" dirty="0" smtClean="0">
                <a:latin typeface="Helvetica Light" charset="0"/>
                <a:ea typeface="Helvetica Light" charset="0"/>
                <a:cs typeface="Helvetica Light" charset="0"/>
              </a:rPr>
              <a:t> Jetson TK1</a:t>
            </a:r>
            <a:endParaRPr lang="en-US" dirty="0">
              <a:latin typeface="Helvetica Light" charset="0"/>
              <a:ea typeface="Helvetica Light" charset="0"/>
              <a:cs typeface="Helvetica Light" charset="0"/>
            </a:endParaRPr>
          </a:p>
        </p:txBody>
      </p:sp>
      <p:cxnSp>
        <p:nvCxnSpPr>
          <p:cNvPr id="32" name="Straight Arrow Connector 31"/>
          <p:cNvCxnSpPr/>
          <p:nvPr/>
        </p:nvCxnSpPr>
        <p:spPr>
          <a:xfrm flipH="1" flipV="1">
            <a:off x="8253877" y="5450842"/>
            <a:ext cx="725418" cy="1568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1167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p:bldP spid="19" grpId="0"/>
      <p:bldP spid="21" grpId="0" animBg="1"/>
      <p:bldP spid="24" grpId="0" animBg="1"/>
      <p:bldP spid="29" grpId="0" animBg="1"/>
      <p:bldP spid="37" grpId="0"/>
      <p:bldP spid="38" grpId="0"/>
      <p:bldP spid="40"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Outline</a:t>
            </a:r>
            <a:endParaRPr lang="en-US" sz="3600" dirty="0"/>
          </a:p>
        </p:txBody>
      </p:sp>
      <p:sp>
        <p:nvSpPr>
          <p:cNvPr id="5" name="Content Placeholder 4"/>
          <p:cNvSpPr>
            <a:spLocks noGrp="1"/>
          </p:cNvSpPr>
          <p:nvPr>
            <p:ph idx="1"/>
          </p:nvPr>
        </p:nvSpPr>
        <p:spPr/>
        <p:txBody>
          <a:bodyPr/>
          <a:lstStyle/>
          <a:p>
            <a:pPr>
              <a:buFont typeface="LucidaGrande" charset="0"/>
              <a:buChar char="‣"/>
            </a:pPr>
            <a:r>
              <a:rPr lang="en-US" dirty="0" smtClean="0">
                <a:solidFill>
                  <a:schemeClr val="bg1">
                    <a:lumMod val="65000"/>
                  </a:schemeClr>
                </a:solidFill>
                <a:latin typeface="Helvetica Light" charset="0"/>
                <a:ea typeface="Helvetica Light" charset="0"/>
                <a:cs typeface="Helvetica Light" charset="0"/>
              </a:rPr>
              <a:t>Detailed </a:t>
            </a:r>
            <a:r>
              <a:rPr lang="en-US" altLang="zh-CN" dirty="0">
                <a:solidFill>
                  <a:schemeClr val="bg1">
                    <a:lumMod val="65000"/>
                  </a:schemeClr>
                </a:solidFill>
              </a:rPr>
              <a:t>characterization</a:t>
            </a:r>
            <a:r>
              <a:rPr lang="en-US" altLang="zh-CN" dirty="0"/>
              <a:t> </a:t>
            </a:r>
            <a:r>
              <a:rPr lang="en-US" altLang="zh-CN" dirty="0" smtClean="0">
                <a:solidFill>
                  <a:schemeClr val="bg1">
                    <a:lumMod val="65000"/>
                  </a:schemeClr>
                </a:solidFill>
                <a:latin typeface="Helvetica Light" charset="0"/>
                <a:ea typeface="Helvetica Light" charset="0"/>
                <a:cs typeface="Helvetica Light" charset="0"/>
              </a:rPr>
              <a:t>of the </a:t>
            </a:r>
            <a:r>
              <a:rPr lang="en-US" dirty="0" smtClean="0">
                <a:solidFill>
                  <a:schemeClr val="bg1">
                    <a:lumMod val="65000"/>
                  </a:schemeClr>
                </a:solidFill>
                <a:latin typeface="Helvetica Light" charset="0"/>
                <a:ea typeface="Helvetica Light" charset="0"/>
                <a:cs typeface="Helvetica Light" charset="0"/>
              </a:rPr>
              <a:t>approximation / resource trade-off for many optimizations</a:t>
            </a:r>
          </a:p>
          <a:p>
            <a:pPr>
              <a:buFont typeface="LucidaGrande" charset="0"/>
              <a:buChar char="‣"/>
            </a:pPr>
            <a:endParaRPr lang="en-US" dirty="0"/>
          </a:p>
          <a:p>
            <a:pPr>
              <a:buFont typeface="LucidaGrande" charset="0"/>
              <a:buChar char="‣"/>
            </a:pPr>
            <a:r>
              <a:rPr lang="en-US" dirty="0" smtClean="0"/>
              <a:t>Two new optimizations for streaming, multi-application settings</a:t>
            </a:r>
          </a:p>
          <a:p>
            <a:pPr lvl="1">
              <a:buFont typeface="LucidaGrande" charset="0"/>
              <a:buChar char="‣"/>
            </a:pPr>
            <a:r>
              <a:rPr lang="en-US" dirty="0" smtClean="0"/>
              <a:t>Specialization</a:t>
            </a:r>
          </a:p>
          <a:p>
            <a:pPr lvl="1">
              <a:buFont typeface="LucidaGrande" charset="0"/>
              <a:buChar char="‣"/>
            </a:pPr>
            <a:r>
              <a:rPr lang="en-US" dirty="0" smtClean="0"/>
              <a:t>Model sharing</a:t>
            </a:r>
            <a:endParaRPr lang="en-US" dirty="0"/>
          </a:p>
          <a:p>
            <a:pPr>
              <a:buFont typeface="LucidaGrande" charset="0"/>
              <a:buChar char="‣"/>
            </a:pPr>
            <a:endParaRPr lang="en-US" dirty="0" smtClean="0"/>
          </a:p>
          <a:p>
            <a:pPr>
              <a:buFont typeface="LucidaGrande" charset="0"/>
              <a:buChar char="‣"/>
            </a:pPr>
            <a:r>
              <a:rPr lang="en-US" dirty="0" smtClean="0">
                <a:solidFill>
                  <a:schemeClr val="bg1">
                    <a:lumMod val="65000"/>
                  </a:schemeClr>
                </a:solidFill>
              </a:rPr>
              <a:t>New scheduling problem, Approximate </a:t>
            </a:r>
            <a:r>
              <a:rPr lang="en-US" dirty="0">
                <a:solidFill>
                  <a:schemeClr val="bg1">
                    <a:lumMod val="65000"/>
                  </a:schemeClr>
                </a:solidFill>
              </a:rPr>
              <a:t>M</a:t>
            </a:r>
            <a:r>
              <a:rPr lang="en-US" dirty="0" smtClean="0">
                <a:solidFill>
                  <a:schemeClr val="bg1">
                    <a:lumMod val="65000"/>
                  </a:schemeClr>
                </a:solidFill>
              </a:rPr>
              <a:t>odel </a:t>
            </a:r>
            <a:r>
              <a:rPr lang="en-US" dirty="0">
                <a:solidFill>
                  <a:schemeClr val="bg1">
                    <a:lumMod val="65000"/>
                  </a:schemeClr>
                </a:solidFill>
              </a:rPr>
              <a:t>S</a:t>
            </a:r>
            <a:r>
              <a:rPr lang="en-US" dirty="0" smtClean="0">
                <a:solidFill>
                  <a:schemeClr val="bg1">
                    <a:lumMod val="65000"/>
                  </a:schemeClr>
                </a:solidFill>
              </a:rPr>
              <a:t>cheduling, with a heuristic solution</a:t>
            </a:r>
          </a:p>
        </p:txBody>
      </p:sp>
      <p:sp>
        <p:nvSpPr>
          <p:cNvPr id="7" name="Slide Number Placeholder 6"/>
          <p:cNvSpPr>
            <a:spLocks noGrp="1"/>
          </p:cNvSpPr>
          <p:nvPr>
            <p:ph type="sldNum" sz="quarter" idx="12"/>
          </p:nvPr>
        </p:nvSpPr>
        <p:spPr/>
        <p:txBody>
          <a:bodyPr/>
          <a:lstStyle/>
          <a:p>
            <a:fld id="{0AECF9B7-30E9-6B4C-876D-A8C2F8FB72ED}" type="slidenum">
              <a:rPr lang="en-US" smtClean="0"/>
              <a:t>13</a:t>
            </a:fld>
            <a:endParaRPr lang="en-US"/>
          </a:p>
        </p:txBody>
      </p:sp>
    </p:spTree>
    <p:extLst>
      <p:ext uri="{BB962C8B-B14F-4D97-AF65-F5344CB8AC3E}">
        <p14:creationId xmlns:p14="http://schemas.microsoft.com/office/powerpoint/2010/main" val="1170166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322"/>
            <a:ext cx="10858499" cy="1202077"/>
          </a:xfrm>
        </p:spPr>
        <p:txBody>
          <a:bodyPr>
            <a:normAutofit fontScale="90000"/>
          </a:bodyPr>
          <a:lstStyle/>
          <a:p>
            <a:r>
              <a:rPr lang="en-US" dirty="0" smtClean="0"/>
              <a:t>Exploiting stream locality by specialization</a:t>
            </a:r>
            <a:endParaRPr lang="en-US" dirty="0"/>
          </a:p>
        </p:txBody>
      </p:sp>
      <p:sp>
        <p:nvSpPr>
          <p:cNvPr id="3" name="Content Placeholder 2"/>
          <p:cNvSpPr>
            <a:spLocks noGrp="1"/>
          </p:cNvSpPr>
          <p:nvPr>
            <p:ph idx="1"/>
          </p:nvPr>
        </p:nvSpPr>
        <p:spPr>
          <a:xfrm>
            <a:off x="838199" y="1825625"/>
            <a:ext cx="10858499" cy="1667482"/>
          </a:xfrm>
        </p:spPr>
        <p:txBody>
          <a:bodyPr>
            <a:normAutofit/>
          </a:bodyPr>
          <a:lstStyle/>
          <a:p>
            <a:r>
              <a:rPr lang="en-US" dirty="0" smtClean="0"/>
              <a:t>Standard deep neural network recognizes 4000 people</a:t>
            </a:r>
          </a:p>
          <a:p>
            <a:r>
              <a:rPr lang="en-US" dirty="0" smtClean="0"/>
              <a:t>Most of videos are dominated by less than 10 faces over minutes</a:t>
            </a:r>
          </a:p>
        </p:txBody>
      </p:sp>
      <p:sp>
        <p:nvSpPr>
          <p:cNvPr id="4" name="Slide Number Placeholder 3"/>
          <p:cNvSpPr>
            <a:spLocks noGrp="1"/>
          </p:cNvSpPr>
          <p:nvPr>
            <p:ph type="sldNum" sz="quarter" idx="12"/>
          </p:nvPr>
        </p:nvSpPr>
        <p:spPr/>
        <p:txBody>
          <a:bodyPr/>
          <a:lstStyle/>
          <a:p>
            <a:fld id="{0AECF9B7-30E9-6B4C-876D-A8C2F8FB72ED}" type="slidenum">
              <a:rPr lang="en-US" smtClean="0"/>
              <a:t>14</a:t>
            </a:fld>
            <a:endParaRPr lang="en-US"/>
          </a:p>
        </p:txBody>
      </p:sp>
      <p:pic>
        <p:nvPicPr>
          <p:cNvPr id="5" name="Picture 4"/>
          <p:cNvPicPr>
            <a:picLocks noChangeAspect="1"/>
          </p:cNvPicPr>
          <p:nvPr/>
        </p:nvPicPr>
        <p:blipFill rotWithShape="1">
          <a:blip r:embed="rId3"/>
          <a:srcRect r="16601" b="16601"/>
          <a:stretch/>
        </p:blipFill>
        <p:spPr>
          <a:xfrm>
            <a:off x="1111252" y="3894332"/>
            <a:ext cx="1060448" cy="1060448"/>
          </a:xfrm>
          <a:prstGeom prst="rect">
            <a:avLst/>
          </a:prstGeom>
        </p:spPr>
      </p:pic>
      <p:pic>
        <p:nvPicPr>
          <p:cNvPr id="8" name="Picture 7"/>
          <p:cNvPicPr>
            <a:picLocks noChangeAspect="1"/>
          </p:cNvPicPr>
          <p:nvPr/>
        </p:nvPicPr>
        <p:blipFill rotWithShape="1">
          <a:blip r:embed="rId4"/>
          <a:srcRect r="20000" b="20000"/>
          <a:stretch/>
        </p:blipFill>
        <p:spPr>
          <a:xfrm>
            <a:off x="2373314" y="3894333"/>
            <a:ext cx="1060448" cy="1060448"/>
          </a:xfrm>
          <a:prstGeom prst="rect">
            <a:avLst/>
          </a:prstGeom>
        </p:spPr>
      </p:pic>
      <p:pic>
        <p:nvPicPr>
          <p:cNvPr id="9" name="Picture 8"/>
          <p:cNvPicPr>
            <a:picLocks noChangeAspect="1"/>
          </p:cNvPicPr>
          <p:nvPr/>
        </p:nvPicPr>
        <p:blipFill>
          <a:blip r:embed="rId5"/>
          <a:stretch>
            <a:fillRect/>
          </a:stretch>
        </p:blipFill>
        <p:spPr>
          <a:xfrm>
            <a:off x="3635376" y="3894332"/>
            <a:ext cx="1036632" cy="1060448"/>
          </a:xfrm>
          <a:prstGeom prst="rect">
            <a:avLst/>
          </a:prstGeom>
        </p:spPr>
      </p:pic>
      <p:sp>
        <p:nvSpPr>
          <p:cNvPr id="10" name="Right Arrow 9"/>
          <p:cNvSpPr/>
          <p:nvPr/>
        </p:nvSpPr>
        <p:spPr>
          <a:xfrm>
            <a:off x="928687" y="3335438"/>
            <a:ext cx="10334625" cy="413542"/>
          </a:xfrm>
          <a:prstGeom prst="rightArrow">
            <a:avLst>
              <a:gd name="adj1" fmla="val 50000"/>
              <a:gd name="adj2" fmla="val 129463"/>
            </a:avLst>
          </a:prstGeom>
          <a:gradFill flip="none" rotWithShape="1">
            <a:gsLst>
              <a:gs pos="0">
                <a:srgbClr val="B41802">
                  <a:tint val="66000"/>
                  <a:satMod val="160000"/>
                </a:srgbClr>
              </a:gs>
              <a:gs pos="50000">
                <a:srgbClr val="B41802">
                  <a:tint val="44500"/>
                  <a:satMod val="160000"/>
                </a:srgbClr>
              </a:gs>
              <a:gs pos="100000">
                <a:srgbClr val="B41802">
                  <a:tint val="23500"/>
                  <a:satMod val="160000"/>
                </a:srgbClr>
              </a:gs>
            </a:gsLst>
            <a:lin ang="10800000" scaled="1"/>
            <a:tileRect/>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52226" y="2944838"/>
            <a:ext cx="1600193" cy="461665"/>
          </a:xfrm>
          <a:prstGeom prst="rect">
            <a:avLst/>
          </a:prstGeom>
          <a:noFill/>
        </p:spPr>
        <p:txBody>
          <a:bodyPr wrap="square" rtlCol="0">
            <a:spAutoFit/>
          </a:bodyPr>
          <a:lstStyle/>
          <a:p>
            <a:r>
              <a:rPr lang="en-US" sz="2400" dirty="0" smtClean="0">
                <a:latin typeface="Helvetica" charset="0"/>
                <a:ea typeface="Helvetica" charset="0"/>
                <a:cs typeface="Helvetica" charset="0"/>
              </a:rPr>
              <a:t>Timeline</a:t>
            </a:r>
            <a:endParaRPr lang="en-US" sz="2400" dirty="0">
              <a:latin typeface="Helvetica" charset="0"/>
              <a:ea typeface="Helvetica" charset="0"/>
              <a:cs typeface="Helvetica" charset="0"/>
            </a:endParaRPr>
          </a:p>
        </p:txBody>
      </p:sp>
      <p:pic>
        <p:nvPicPr>
          <p:cNvPr id="14" name="Picture 13"/>
          <p:cNvPicPr>
            <a:picLocks noChangeAspect="1"/>
          </p:cNvPicPr>
          <p:nvPr/>
        </p:nvPicPr>
        <p:blipFill>
          <a:blip r:embed="rId5"/>
          <a:stretch>
            <a:fillRect/>
          </a:stretch>
        </p:blipFill>
        <p:spPr>
          <a:xfrm>
            <a:off x="7370768" y="3891554"/>
            <a:ext cx="1036632" cy="1060448"/>
          </a:xfrm>
          <a:prstGeom prst="rect">
            <a:avLst/>
          </a:prstGeom>
        </p:spPr>
      </p:pic>
      <p:sp>
        <p:nvSpPr>
          <p:cNvPr id="16" name="Oval 15"/>
          <p:cNvSpPr/>
          <p:nvPr/>
        </p:nvSpPr>
        <p:spPr>
          <a:xfrm>
            <a:off x="9982200" y="4424556"/>
            <a:ext cx="135829" cy="1358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335874" y="4424556"/>
            <a:ext cx="135829" cy="1358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0689548" y="4424556"/>
            <a:ext cx="135829" cy="1358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6134103" y="3891554"/>
            <a:ext cx="1036632" cy="1060448"/>
          </a:xfrm>
          <a:prstGeom prst="rect">
            <a:avLst/>
          </a:prstGeom>
        </p:spPr>
      </p:pic>
      <p:pic>
        <p:nvPicPr>
          <p:cNvPr id="21" name="Picture 20"/>
          <p:cNvPicPr>
            <a:picLocks noChangeAspect="1"/>
          </p:cNvPicPr>
          <p:nvPr/>
        </p:nvPicPr>
        <p:blipFill>
          <a:blip r:embed="rId5"/>
          <a:stretch>
            <a:fillRect/>
          </a:stretch>
        </p:blipFill>
        <p:spPr>
          <a:xfrm>
            <a:off x="8607433" y="3891554"/>
            <a:ext cx="1036632" cy="1060448"/>
          </a:xfrm>
          <a:prstGeom prst="rect">
            <a:avLst/>
          </a:prstGeom>
        </p:spPr>
      </p:pic>
      <p:pic>
        <p:nvPicPr>
          <p:cNvPr id="22" name="Picture 21"/>
          <p:cNvPicPr>
            <a:picLocks noChangeAspect="1"/>
          </p:cNvPicPr>
          <p:nvPr/>
        </p:nvPicPr>
        <p:blipFill rotWithShape="1">
          <a:blip r:embed="rId4"/>
          <a:srcRect r="20000" b="20000"/>
          <a:stretch/>
        </p:blipFill>
        <p:spPr>
          <a:xfrm>
            <a:off x="4873622" y="3891554"/>
            <a:ext cx="1060448" cy="1060448"/>
          </a:xfrm>
          <a:prstGeom prst="rect">
            <a:avLst/>
          </a:prstGeom>
        </p:spPr>
      </p:pic>
      <p:sp>
        <p:nvSpPr>
          <p:cNvPr id="23" name="Rounded Rectangle 22"/>
          <p:cNvSpPr/>
          <p:nvPr/>
        </p:nvSpPr>
        <p:spPr>
          <a:xfrm>
            <a:off x="1564602" y="5439832"/>
            <a:ext cx="9062793" cy="660645"/>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charset="0"/>
                <a:ea typeface="Helvetica" charset="0"/>
                <a:cs typeface="Helvetica" charset="0"/>
              </a:rPr>
              <a:t>Produce more compact models for skewed classes</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9252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30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300"/>
                            </p:stCondLst>
                            <p:childTnLst>
                              <p:par>
                                <p:cTn id="16" presetID="1" presetClass="entr" presetSubtype="0" fill="hold" nodeType="afterEffect">
                                  <p:stCondLst>
                                    <p:cond delay="30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600"/>
                            </p:stCondLst>
                            <p:childTnLst>
                              <p:par>
                                <p:cTn id="19" presetID="1" presetClass="entr" presetSubtype="0" fill="hold" nodeType="afterEffect">
                                  <p:stCondLst>
                                    <p:cond delay="30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900"/>
                            </p:stCondLst>
                            <p:childTnLst>
                              <p:par>
                                <p:cTn id="22" presetID="1" presetClass="entr" presetSubtype="0" fill="hold" nodeType="afterEffect">
                                  <p:stCondLst>
                                    <p:cond delay="100"/>
                                  </p:stCondLst>
                                  <p:childTnLst>
                                    <p:set>
                                      <p:cBhvr>
                                        <p:cTn id="23" dur="1" fill="hold">
                                          <p:stCondLst>
                                            <p:cond delay="0"/>
                                          </p:stCondLst>
                                        </p:cTn>
                                        <p:tgtEl>
                                          <p:spTgt spid="2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10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1100"/>
                            </p:stCondLst>
                            <p:childTnLst>
                              <p:par>
                                <p:cTn id="28" presetID="1" presetClass="entr" presetSubtype="0" fill="hold" nodeType="afterEffect">
                                  <p:stCondLst>
                                    <p:cond delay="100"/>
                                  </p:stCondLst>
                                  <p:childTnLst>
                                    <p:set>
                                      <p:cBhvr>
                                        <p:cTn id="29" dur="1" fill="hold">
                                          <p:stCondLst>
                                            <p:cond delay="0"/>
                                          </p:stCondLst>
                                        </p:cTn>
                                        <p:tgtEl>
                                          <p:spTgt spid="21"/>
                                        </p:tgtEl>
                                        <p:attrNameLst>
                                          <p:attrName>style.visibility</p:attrName>
                                        </p:attrNameLst>
                                      </p:cBhvr>
                                      <p:to>
                                        <p:strVal val="visible"/>
                                      </p:to>
                                    </p:set>
                                  </p:childTnLst>
                                </p:cTn>
                              </p:par>
                            </p:childTnLst>
                          </p:cTn>
                        </p:par>
                        <p:par>
                          <p:cTn id="30" fill="hold">
                            <p:stCondLst>
                              <p:cond delay="12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animBg="1"/>
      <p:bldP spid="17" grpId="0" animBg="1"/>
      <p:bldP spid="18"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Specialization runtime</a:t>
            </a:r>
            <a:endParaRPr lang="en-US" dirty="0"/>
          </a:p>
        </p:txBody>
      </p:sp>
      <p:sp>
        <p:nvSpPr>
          <p:cNvPr id="3" name="Slide Number Placeholder 2"/>
          <p:cNvSpPr>
            <a:spLocks noGrp="1"/>
          </p:cNvSpPr>
          <p:nvPr>
            <p:ph type="sldNum" sz="quarter" idx="12"/>
          </p:nvPr>
        </p:nvSpPr>
        <p:spPr/>
        <p:txBody>
          <a:bodyPr/>
          <a:lstStyle/>
          <a:p>
            <a:fld id="{0AECF9B7-30E9-6B4C-876D-A8C2F8FB72ED}" type="slidenum">
              <a:rPr lang="en-US" smtClean="0"/>
              <a:t>15</a:t>
            </a:fld>
            <a:endParaRPr lang="en-US"/>
          </a:p>
        </p:txBody>
      </p:sp>
      <p:sp>
        <p:nvSpPr>
          <p:cNvPr id="18" name="Trapezoid 17"/>
          <p:cNvSpPr/>
          <p:nvPr/>
        </p:nvSpPr>
        <p:spPr>
          <a:xfrm>
            <a:off x="6876394" y="2400698"/>
            <a:ext cx="647352" cy="1244176"/>
          </a:xfrm>
          <a:prstGeom prst="trapezoi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 name="Group 7"/>
          <p:cNvGrpSpPr/>
          <p:nvPr/>
        </p:nvGrpSpPr>
        <p:grpSpPr>
          <a:xfrm>
            <a:off x="6762507" y="3644874"/>
            <a:ext cx="438564" cy="1287338"/>
            <a:chOff x="2592228" y="3644185"/>
            <a:chExt cx="438564" cy="1287338"/>
          </a:xfrm>
        </p:grpSpPr>
        <p:cxnSp>
          <p:nvCxnSpPr>
            <p:cNvPr id="25" name="Elbow Connector 24"/>
            <p:cNvCxnSpPr/>
            <p:nvPr/>
          </p:nvCxnSpPr>
          <p:spPr>
            <a:xfrm rot="16200000" flipV="1">
              <a:off x="2356890" y="4257622"/>
              <a:ext cx="909239" cy="438564"/>
            </a:xfrm>
            <a:prstGeom prst="bentConnector3">
              <a:avLst>
                <a:gd name="adj1" fmla="val -300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596094" y="3644185"/>
              <a:ext cx="433697" cy="37809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Elbow Connector 26"/>
          <p:cNvCxnSpPr/>
          <p:nvPr/>
        </p:nvCxnSpPr>
        <p:spPr>
          <a:xfrm rot="5400000" flipH="1" flipV="1">
            <a:off x="7490498" y="1919405"/>
            <a:ext cx="167398" cy="73754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881316" y="3779965"/>
            <a:ext cx="2720034" cy="1865053"/>
            <a:chOff x="3666001" y="3767265"/>
            <a:chExt cx="2720034" cy="1865053"/>
          </a:xfrm>
        </p:grpSpPr>
        <p:sp>
          <p:nvSpPr>
            <p:cNvPr id="19" name="Trapezoid 18"/>
            <p:cNvSpPr/>
            <p:nvPr/>
          </p:nvSpPr>
          <p:spPr>
            <a:xfrm>
              <a:off x="4730545" y="4347879"/>
              <a:ext cx="519133" cy="412837"/>
            </a:xfrm>
            <a:prstGeom prst="trapezoi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 name="Straight Arrow Connector 19"/>
            <p:cNvCxnSpPr/>
            <p:nvPr/>
          </p:nvCxnSpPr>
          <p:spPr>
            <a:xfrm flipV="1">
              <a:off x="4990111" y="4760716"/>
              <a:ext cx="1" cy="282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990111" y="4052435"/>
              <a:ext cx="1" cy="2813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66001" y="4985987"/>
              <a:ext cx="2638991" cy="646331"/>
            </a:xfrm>
            <a:prstGeom prst="rect">
              <a:avLst/>
            </a:prstGeom>
            <a:noFill/>
          </p:spPr>
          <p:txBody>
            <a:bodyPr wrap="none" rtlCol="0">
              <a:spAutoFit/>
            </a:bodyPr>
            <a:lstStyle/>
            <a:p>
              <a:pPr algn="ctr"/>
              <a:r>
                <a:rPr lang="en-US" dirty="0" smtClean="0"/>
                <a:t>input</a:t>
              </a:r>
            </a:p>
            <a:p>
              <a:pPr algn="ctr"/>
              <a:r>
                <a:rPr lang="en-US" dirty="0" smtClean="0"/>
                <a:t>(with </a:t>
              </a:r>
              <a:r>
                <a:rPr lang="en-US" dirty="0"/>
                <a:t>skewed distribution</a:t>
              </a:r>
              <a:r>
                <a:rPr lang="en-US" dirty="0" smtClean="0"/>
                <a:t>)</a:t>
              </a:r>
              <a:endParaRPr lang="en-US" dirty="0"/>
            </a:p>
          </p:txBody>
        </p:sp>
        <p:cxnSp>
          <p:nvCxnSpPr>
            <p:cNvPr id="24" name="Straight Arrow Connector 23"/>
            <p:cNvCxnSpPr/>
            <p:nvPr/>
          </p:nvCxnSpPr>
          <p:spPr>
            <a:xfrm>
              <a:off x="4984755" y="4061044"/>
              <a:ext cx="7770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56821" y="3767265"/>
              <a:ext cx="705723" cy="369332"/>
            </a:xfrm>
            <a:prstGeom prst="rect">
              <a:avLst/>
            </a:prstGeom>
            <a:noFill/>
          </p:spPr>
          <p:txBody>
            <a:bodyPr wrap="square" rtlCol="0">
              <a:spAutoFit/>
            </a:bodyPr>
            <a:lstStyle/>
            <a:p>
              <a:r>
                <a:rPr lang="en-US" dirty="0" smtClean="0"/>
                <a:t>class</a:t>
              </a:r>
              <a:endParaRPr lang="en-US" dirty="0"/>
            </a:p>
          </p:txBody>
        </p:sp>
        <p:sp>
          <p:nvSpPr>
            <p:cNvPr id="29" name="TextBox 28"/>
            <p:cNvSpPr txBox="1"/>
            <p:nvPr/>
          </p:nvSpPr>
          <p:spPr>
            <a:xfrm>
              <a:off x="5188450" y="4234570"/>
              <a:ext cx="1197585" cy="646331"/>
            </a:xfrm>
            <a:prstGeom prst="rect">
              <a:avLst/>
            </a:prstGeom>
            <a:noFill/>
          </p:spPr>
          <p:txBody>
            <a:bodyPr wrap="square" rtlCol="0">
              <a:spAutoFit/>
            </a:bodyPr>
            <a:lstStyle/>
            <a:p>
              <a:r>
                <a:rPr lang="en-US" dirty="0" smtClean="0"/>
                <a:t>compact model</a:t>
              </a:r>
              <a:endParaRPr lang="en-US" dirty="0"/>
            </a:p>
          </p:txBody>
        </p:sp>
      </p:grpSp>
      <p:sp>
        <p:nvSpPr>
          <p:cNvPr id="30" name="TextBox 29"/>
          <p:cNvSpPr txBox="1"/>
          <p:nvPr/>
        </p:nvSpPr>
        <p:spPr>
          <a:xfrm>
            <a:off x="7336526" y="1915554"/>
            <a:ext cx="705723" cy="369332"/>
          </a:xfrm>
          <a:prstGeom prst="rect">
            <a:avLst/>
          </a:prstGeom>
          <a:noFill/>
        </p:spPr>
        <p:txBody>
          <a:bodyPr wrap="square" rtlCol="0">
            <a:spAutoFit/>
          </a:bodyPr>
          <a:lstStyle/>
          <a:p>
            <a:r>
              <a:rPr lang="en-US" dirty="0" smtClean="0"/>
              <a:t>class</a:t>
            </a:r>
            <a:endParaRPr lang="en-US" dirty="0"/>
          </a:p>
        </p:txBody>
      </p:sp>
      <p:sp>
        <p:nvSpPr>
          <p:cNvPr id="31" name="TextBox 30"/>
          <p:cNvSpPr txBox="1"/>
          <p:nvPr/>
        </p:nvSpPr>
        <p:spPr>
          <a:xfrm>
            <a:off x="7413015" y="2669981"/>
            <a:ext cx="1197585" cy="369332"/>
          </a:xfrm>
          <a:prstGeom prst="rect">
            <a:avLst/>
          </a:prstGeom>
          <a:noFill/>
        </p:spPr>
        <p:txBody>
          <a:bodyPr wrap="square" rtlCol="0">
            <a:spAutoFit/>
          </a:bodyPr>
          <a:lstStyle/>
          <a:p>
            <a:r>
              <a:rPr lang="en-US" dirty="0" smtClean="0"/>
              <a:t>full model</a:t>
            </a:r>
            <a:endParaRPr lang="en-US" dirty="0"/>
          </a:p>
        </p:txBody>
      </p:sp>
      <p:grpSp>
        <p:nvGrpSpPr>
          <p:cNvPr id="35" name="Group 34"/>
          <p:cNvGrpSpPr/>
          <p:nvPr/>
        </p:nvGrpSpPr>
        <p:grpSpPr>
          <a:xfrm>
            <a:off x="6030282" y="3056749"/>
            <a:ext cx="1335503" cy="1277867"/>
            <a:chOff x="1860003" y="3056060"/>
            <a:chExt cx="1335503" cy="1277867"/>
          </a:xfrm>
        </p:grpSpPr>
        <p:sp>
          <p:nvSpPr>
            <p:cNvPr id="23" name="Oval 22"/>
            <p:cNvSpPr/>
            <p:nvPr/>
          </p:nvSpPr>
          <p:spPr>
            <a:xfrm>
              <a:off x="2878512" y="3890375"/>
              <a:ext cx="316994" cy="30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860003" y="3056060"/>
              <a:ext cx="925143" cy="923330"/>
            </a:xfrm>
            <a:prstGeom prst="rect">
              <a:avLst/>
            </a:prstGeom>
            <a:noFill/>
          </p:spPr>
          <p:txBody>
            <a:bodyPr wrap="square" rtlCol="0">
              <a:spAutoFit/>
            </a:bodyPr>
            <a:lstStyle/>
            <a:p>
              <a:r>
                <a:rPr lang="en-US" dirty="0"/>
                <a:t>c</a:t>
              </a:r>
              <a:r>
                <a:rPr lang="en-US" dirty="0" smtClean="0"/>
                <a:t>heck for “other”</a:t>
              </a:r>
              <a:endParaRPr lang="en-US" dirty="0"/>
            </a:p>
          </p:txBody>
        </p:sp>
        <p:sp>
          <p:nvSpPr>
            <p:cNvPr id="33" name="Freeform 32"/>
            <p:cNvSpPr/>
            <p:nvPr/>
          </p:nvSpPr>
          <p:spPr>
            <a:xfrm>
              <a:off x="2281122" y="3938489"/>
              <a:ext cx="606752" cy="395438"/>
            </a:xfrm>
            <a:custGeom>
              <a:avLst/>
              <a:gdLst>
                <a:gd name="connsiteX0" fmla="*/ 0 w 606752"/>
                <a:gd name="connsiteY0" fmla="*/ 0 h 395438"/>
                <a:gd name="connsiteX1" fmla="*/ 512748 w 606752"/>
                <a:gd name="connsiteY1" fmla="*/ 393106 h 395438"/>
                <a:gd name="connsiteX2" fmla="*/ 452927 w 606752"/>
                <a:gd name="connsiteY2" fmla="*/ 162370 h 395438"/>
                <a:gd name="connsiteX3" fmla="*/ 606752 w 606752"/>
                <a:gd name="connsiteY3" fmla="*/ 145278 h 395438"/>
              </a:gdLst>
              <a:ahLst/>
              <a:cxnLst>
                <a:cxn ang="0">
                  <a:pos x="connsiteX0" y="connsiteY0"/>
                </a:cxn>
                <a:cxn ang="0">
                  <a:pos x="connsiteX1" y="connsiteY1"/>
                </a:cxn>
                <a:cxn ang="0">
                  <a:pos x="connsiteX2" y="connsiteY2"/>
                </a:cxn>
                <a:cxn ang="0">
                  <a:pos x="connsiteX3" y="connsiteY3"/>
                </a:cxn>
              </a:cxnLst>
              <a:rect l="l" t="t" r="r" b="b"/>
              <a:pathLst>
                <a:path w="606752" h="395438">
                  <a:moveTo>
                    <a:pt x="0" y="0"/>
                  </a:moveTo>
                  <a:cubicBezTo>
                    <a:pt x="218630" y="183022"/>
                    <a:pt x="437260" y="366044"/>
                    <a:pt x="512748" y="393106"/>
                  </a:cubicBezTo>
                  <a:cubicBezTo>
                    <a:pt x="588236" y="420168"/>
                    <a:pt x="437260" y="203675"/>
                    <a:pt x="452927" y="162370"/>
                  </a:cubicBezTo>
                  <a:cubicBezTo>
                    <a:pt x="468594" y="121065"/>
                    <a:pt x="537673" y="133171"/>
                    <a:pt x="606752" y="145278"/>
                  </a:cubicBezTo>
                </a:path>
              </a:pathLst>
            </a:custGeom>
            <a:noFill/>
            <a:ln>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911096" y="2145765"/>
            <a:ext cx="1797420" cy="2998217"/>
            <a:chOff x="171079" y="2211275"/>
            <a:chExt cx="1797420" cy="2998217"/>
          </a:xfrm>
        </p:grpSpPr>
        <p:sp>
          <p:nvSpPr>
            <p:cNvPr id="37" name="Trapezoid 36"/>
            <p:cNvSpPr/>
            <p:nvPr/>
          </p:nvSpPr>
          <p:spPr>
            <a:xfrm>
              <a:off x="1133084" y="2969634"/>
              <a:ext cx="835415" cy="1512277"/>
            </a:xfrm>
            <a:prstGeom prst="trapezoi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H="1" flipV="1">
              <a:off x="1549794" y="2567354"/>
              <a:ext cx="1" cy="4022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549794" y="4481911"/>
              <a:ext cx="1" cy="389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232034" y="2211275"/>
              <a:ext cx="625492" cy="369332"/>
            </a:xfrm>
            <a:prstGeom prst="rect">
              <a:avLst/>
            </a:prstGeom>
            <a:noFill/>
          </p:spPr>
          <p:txBody>
            <a:bodyPr wrap="none" rtlCol="0">
              <a:spAutoFit/>
            </a:bodyPr>
            <a:lstStyle/>
            <a:p>
              <a:r>
                <a:rPr lang="en-US" dirty="0"/>
                <a:t>class</a:t>
              </a:r>
              <a:endParaRPr lang="en-US" sz="2000" dirty="0"/>
            </a:p>
          </p:txBody>
        </p:sp>
        <p:sp>
          <p:nvSpPr>
            <p:cNvPr id="41" name="TextBox 40"/>
            <p:cNvSpPr txBox="1"/>
            <p:nvPr/>
          </p:nvSpPr>
          <p:spPr>
            <a:xfrm>
              <a:off x="1245777" y="4840160"/>
              <a:ext cx="679993" cy="369332"/>
            </a:xfrm>
            <a:prstGeom prst="rect">
              <a:avLst/>
            </a:prstGeom>
            <a:noFill/>
          </p:spPr>
          <p:txBody>
            <a:bodyPr wrap="none" rtlCol="0">
              <a:spAutoFit/>
            </a:bodyPr>
            <a:lstStyle/>
            <a:p>
              <a:pPr algn="ctr"/>
              <a:r>
                <a:rPr lang="en-US" dirty="0" smtClean="0"/>
                <a:t>input</a:t>
              </a:r>
              <a:endParaRPr lang="en-US" dirty="0"/>
            </a:p>
          </p:txBody>
        </p:sp>
        <p:sp>
          <p:nvSpPr>
            <p:cNvPr id="42" name="TextBox 41"/>
            <p:cNvSpPr txBox="1"/>
            <p:nvPr/>
          </p:nvSpPr>
          <p:spPr>
            <a:xfrm>
              <a:off x="171079" y="3131972"/>
              <a:ext cx="1124298" cy="369332"/>
            </a:xfrm>
            <a:prstGeom prst="rect">
              <a:avLst/>
            </a:prstGeom>
            <a:noFill/>
          </p:spPr>
          <p:txBody>
            <a:bodyPr wrap="square" rtlCol="0">
              <a:spAutoFit/>
            </a:bodyPr>
            <a:lstStyle/>
            <a:p>
              <a:pPr algn="ctr"/>
              <a:r>
                <a:rPr lang="en-US" dirty="0" smtClean="0"/>
                <a:t>full model</a:t>
              </a:r>
              <a:endParaRPr lang="en-US" dirty="0"/>
            </a:p>
          </p:txBody>
        </p:sp>
      </p:grpSp>
      <p:sp>
        <p:nvSpPr>
          <p:cNvPr id="43" name="Right Arrow 42"/>
          <p:cNvSpPr/>
          <p:nvPr/>
        </p:nvSpPr>
        <p:spPr>
          <a:xfrm>
            <a:off x="5031086" y="3518414"/>
            <a:ext cx="850230" cy="420764"/>
          </a:xfrm>
          <a:prstGeom prst="rightArrow">
            <a:avLst/>
          </a:prstGeom>
          <a:no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12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0" grpId="0"/>
      <p:bldP spid="31" grpId="0"/>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0" y="1787182"/>
            <a:ext cx="5304933" cy="4395904"/>
          </a:xfrm>
          <a:prstGeom prst="rect">
            <a:avLst/>
          </a:prstGeom>
        </p:spPr>
      </p:pic>
      <p:sp>
        <p:nvSpPr>
          <p:cNvPr id="2" name="Title 1"/>
          <p:cNvSpPr>
            <a:spLocks noGrp="1"/>
          </p:cNvSpPr>
          <p:nvPr>
            <p:ph type="title"/>
          </p:nvPr>
        </p:nvSpPr>
        <p:spPr>
          <a:xfrm>
            <a:off x="838200" y="349322"/>
            <a:ext cx="10756377" cy="1202077"/>
          </a:xfrm>
        </p:spPr>
        <p:txBody>
          <a:bodyPr>
            <a:normAutofit/>
          </a:bodyPr>
          <a:lstStyle/>
          <a:p>
            <a:r>
              <a:rPr lang="en-US" altLang="zh-CN" sz="3600" dirty="0" smtClean="0"/>
              <a:t>Better resource/accuracy </a:t>
            </a:r>
            <a:r>
              <a:rPr lang="en-US" sz="3600" dirty="0" smtClean="0"/>
              <a:t>trade-off</a:t>
            </a:r>
            <a:endParaRPr lang="en-US" sz="3600" dirty="0"/>
          </a:p>
        </p:txBody>
      </p:sp>
      <p:sp>
        <p:nvSpPr>
          <p:cNvPr id="4" name="Slide Number Placeholder 3"/>
          <p:cNvSpPr>
            <a:spLocks noGrp="1"/>
          </p:cNvSpPr>
          <p:nvPr>
            <p:ph type="sldNum" sz="quarter" idx="12"/>
          </p:nvPr>
        </p:nvSpPr>
        <p:spPr/>
        <p:txBody>
          <a:bodyPr/>
          <a:lstStyle/>
          <a:p>
            <a:fld id="{0AECF9B7-30E9-6B4C-876D-A8C2F8FB72ED}" type="slidenum">
              <a:rPr lang="en-US" smtClean="0"/>
              <a:t>16</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80" y="1787182"/>
            <a:ext cx="5304934" cy="439590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813" y="1787182"/>
            <a:ext cx="5369765" cy="4395904"/>
          </a:xfrm>
          <a:prstGeom prst="rect">
            <a:avLst/>
          </a:prstGeom>
        </p:spPr>
      </p:pic>
    </p:spTree>
    <p:extLst>
      <p:ext uri="{BB962C8B-B14F-4D97-AF65-F5344CB8AC3E}">
        <p14:creationId xmlns:p14="http://schemas.microsoft.com/office/powerpoint/2010/main" val="149159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vi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Tree>
    <p:extLst>
      <p:ext uri="{BB962C8B-B14F-4D97-AF65-F5344CB8AC3E}">
        <p14:creationId xmlns:p14="http://schemas.microsoft.com/office/powerpoint/2010/main" val="1451789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Outline</a:t>
            </a:r>
            <a:endParaRPr lang="en-US" sz="3600" dirty="0"/>
          </a:p>
        </p:txBody>
      </p:sp>
      <p:sp>
        <p:nvSpPr>
          <p:cNvPr id="5" name="Content Placeholder 4"/>
          <p:cNvSpPr>
            <a:spLocks noGrp="1"/>
          </p:cNvSpPr>
          <p:nvPr>
            <p:ph idx="1"/>
          </p:nvPr>
        </p:nvSpPr>
        <p:spPr/>
        <p:txBody>
          <a:bodyPr/>
          <a:lstStyle/>
          <a:p>
            <a:pPr>
              <a:buFont typeface="LucidaGrande" charset="0"/>
              <a:buChar char="‣"/>
            </a:pPr>
            <a:r>
              <a:rPr lang="en-US" dirty="0" smtClean="0">
                <a:solidFill>
                  <a:schemeClr val="bg1">
                    <a:lumMod val="65000"/>
                  </a:schemeClr>
                </a:solidFill>
                <a:latin typeface="Helvetica Light" charset="0"/>
                <a:ea typeface="Helvetica Light" charset="0"/>
                <a:cs typeface="Helvetica Light" charset="0"/>
              </a:rPr>
              <a:t>Detailed </a:t>
            </a:r>
            <a:r>
              <a:rPr lang="en-US" altLang="zh-CN" dirty="0">
                <a:solidFill>
                  <a:schemeClr val="bg1">
                    <a:lumMod val="65000"/>
                  </a:schemeClr>
                </a:solidFill>
              </a:rPr>
              <a:t>characterization</a:t>
            </a:r>
            <a:r>
              <a:rPr lang="en-US" altLang="zh-CN" dirty="0"/>
              <a:t> </a:t>
            </a:r>
            <a:r>
              <a:rPr lang="en-US" altLang="zh-CN" dirty="0" smtClean="0">
                <a:solidFill>
                  <a:schemeClr val="bg1">
                    <a:lumMod val="65000"/>
                  </a:schemeClr>
                </a:solidFill>
                <a:latin typeface="Helvetica Light" charset="0"/>
                <a:ea typeface="Helvetica Light" charset="0"/>
                <a:cs typeface="Helvetica Light" charset="0"/>
              </a:rPr>
              <a:t>of the </a:t>
            </a:r>
            <a:r>
              <a:rPr lang="en-US" dirty="0" smtClean="0">
                <a:solidFill>
                  <a:schemeClr val="bg1">
                    <a:lumMod val="65000"/>
                  </a:schemeClr>
                </a:solidFill>
                <a:latin typeface="Helvetica Light" charset="0"/>
                <a:ea typeface="Helvetica Light" charset="0"/>
                <a:cs typeface="Helvetica Light" charset="0"/>
              </a:rPr>
              <a:t>approximation / resource trade-off for many optimizations</a:t>
            </a:r>
          </a:p>
          <a:p>
            <a:pPr>
              <a:buFont typeface="LucidaGrande" charset="0"/>
              <a:buChar char="‣"/>
            </a:pPr>
            <a:endParaRPr lang="en-US" dirty="0"/>
          </a:p>
          <a:p>
            <a:pPr>
              <a:buFont typeface="LucidaGrande" charset="0"/>
              <a:buChar char="‣"/>
            </a:pPr>
            <a:r>
              <a:rPr lang="en-US" dirty="0" smtClean="0">
                <a:solidFill>
                  <a:schemeClr val="bg1">
                    <a:lumMod val="65000"/>
                  </a:schemeClr>
                </a:solidFill>
              </a:rPr>
              <a:t>Two new optimizations for streaming, multi-application </a:t>
            </a:r>
            <a:r>
              <a:rPr lang="en-US" dirty="0">
                <a:solidFill>
                  <a:schemeClr val="bg1">
                    <a:lumMod val="65000"/>
                  </a:schemeClr>
                </a:solidFill>
              </a:rPr>
              <a:t>settings</a:t>
            </a:r>
          </a:p>
          <a:p>
            <a:pPr>
              <a:buFont typeface="LucidaGrande" charset="0"/>
              <a:buChar char="‣"/>
            </a:pPr>
            <a:endParaRPr lang="en-US" dirty="0" smtClean="0"/>
          </a:p>
          <a:p>
            <a:pPr>
              <a:buFont typeface="LucidaGrande" charset="0"/>
              <a:buChar char="‣"/>
            </a:pPr>
            <a:r>
              <a:rPr lang="en-US" dirty="0" smtClean="0"/>
              <a:t>New scheduling problem, Approximate </a:t>
            </a:r>
            <a:r>
              <a:rPr lang="en-US" dirty="0"/>
              <a:t>M</a:t>
            </a:r>
            <a:r>
              <a:rPr lang="en-US" dirty="0" smtClean="0"/>
              <a:t>odel </a:t>
            </a:r>
            <a:r>
              <a:rPr lang="en-US" dirty="0"/>
              <a:t>S</a:t>
            </a:r>
            <a:r>
              <a:rPr lang="en-US" dirty="0" smtClean="0"/>
              <a:t>cheduling, with a heuristic solution</a:t>
            </a:r>
          </a:p>
        </p:txBody>
      </p:sp>
      <p:sp>
        <p:nvSpPr>
          <p:cNvPr id="7" name="Slide Number Placeholder 6"/>
          <p:cNvSpPr>
            <a:spLocks noGrp="1"/>
          </p:cNvSpPr>
          <p:nvPr>
            <p:ph type="sldNum" sz="quarter" idx="12"/>
          </p:nvPr>
        </p:nvSpPr>
        <p:spPr/>
        <p:txBody>
          <a:bodyPr/>
          <a:lstStyle/>
          <a:p>
            <a:fld id="{0AECF9B7-30E9-6B4C-876D-A8C2F8FB72ED}" type="slidenum">
              <a:rPr lang="en-US" smtClean="0"/>
              <a:t>18</a:t>
            </a:fld>
            <a:endParaRPr lang="en-US"/>
          </a:p>
        </p:txBody>
      </p:sp>
    </p:spTree>
    <p:extLst>
      <p:ext uri="{BB962C8B-B14F-4D97-AF65-F5344CB8AC3E}">
        <p14:creationId xmlns:p14="http://schemas.microsoft.com/office/powerpoint/2010/main" val="192805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105057" y="3002247"/>
            <a:ext cx="4215423" cy="1135291"/>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6">
                    <a:lumMod val="75000"/>
                  </a:schemeClr>
                </a:solidFill>
                <a:latin typeface="Helvetica Light" charset="0"/>
                <a:ea typeface="Helvetica Light" charset="0"/>
                <a:cs typeface="Helvetica Light" charset="0"/>
              </a:rPr>
              <a:t>Energy 14</a:t>
            </a:r>
            <a:endParaRPr lang="en-US" sz="3600" dirty="0">
              <a:solidFill>
                <a:schemeClr val="accent6">
                  <a:lumMod val="75000"/>
                </a:schemeClr>
              </a:solidFill>
              <a:latin typeface="Helvetica Light" charset="0"/>
              <a:ea typeface="Helvetica Light" charset="0"/>
              <a:cs typeface="Helvetica Light" charset="0"/>
            </a:endParaRPr>
          </a:p>
        </p:txBody>
      </p:sp>
      <p:sp>
        <p:nvSpPr>
          <p:cNvPr id="2" name="Title 1"/>
          <p:cNvSpPr>
            <a:spLocks noGrp="1"/>
          </p:cNvSpPr>
          <p:nvPr>
            <p:ph type="title"/>
          </p:nvPr>
        </p:nvSpPr>
        <p:spPr/>
        <p:txBody>
          <a:bodyPr/>
          <a:lstStyle/>
          <a:p>
            <a:r>
              <a:rPr lang="en-US" dirty="0"/>
              <a:t>Approximate model scheduling</a:t>
            </a:r>
          </a:p>
        </p:txBody>
      </p:sp>
      <p:sp>
        <p:nvSpPr>
          <p:cNvPr id="4" name="Slide Number Placeholder 3"/>
          <p:cNvSpPr>
            <a:spLocks noGrp="1"/>
          </p:cNvSpPr>
          <p:nvPr>
            <p:ph type="sldNum" sz="quarter" idx="12"/>
          </p:nvPr>
        </p:nvSpPr>
        <p:spPr/>
        <p:txBody>
          <a:bodyPr/>
          <a:lstStyle/>
          <a:p>
            <a:fld id="{0AECF9B7-30E9-6B4C-876D-A8C2F8FB72ED}" type="slidenum">
              <a:rPr lang="en-US" smtClean="0"/>
              <a:t>19</a:t>
            </a:fld>
            <a:endParaRPr lang="en-US"/>
          </a:p>
        </p:txBody>
      </p:sp>
      <p:sp>
        <p:nvSpPr>
          <p:cNvPr id="5" name="TextBox 4"/>
          <p:cNvSpPr txBox="1"/>
          <p:nvPr/>
        </p:nvSpPr>
        <p:spPr>
          <a:xfrm>
            <a:off x="540821" y="3136378"/>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Mobile device</a:t>
            </a:r>
            <a:endParaRPr lang="en-US" sz="2800" dirty="0">
              <a:latin typeface="Helvetica Light" charset="0"/>
              <a:ea typeface="Helvetica Light" charset="0"/>
              <a:cs typeface="Helvetica Light" charset="0"/>
            </a:endParaRPr>
          </a:p>
        </p:txBody>
      </p:sp>
      <p:sp>
        <p:nvSpPr>
          <p:cNvPr id="6" name="TextBox 5"/>
          <p:cNvSpPr txBox="1"/>
          <p:nvPr/>
        </p:nvSpPr>
        <p:spPr>
          <a:xfrm>
            <a:off x="540821" y="4636945"/>
            <a:ext cx="1431470" cy="523220"/>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Cloud</a:t>
            </a:r>
            <a:endParaRPr lang="en-US" sz="2800" dirty="0">
              <a:latin typeface="Helvetica Light" charset="0"/>
              <a:ea typeface="Helvetica Light" charset="0"/>
              <a:cs typeface="Helvetica Light" charset="0"/>
            </a:endParaRPr>
          </a:p>
        </p:txBody>
      </p:sp>
      <p:sp>
        <p:nvSpPr>
          <p:cNvPr id="7" name="TextBox 6"/>
          <p:cNvSpPr txBox="1"/>
          <p:nvPr/>
        </p:nvSpPr>
        <p:spPr>
          <a:xfrm>
            <a:off x="528175" y="1688524"/>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Model Pool</a:t>
            </a:r>
            <a:endParaRPr lang="en-US" sz="2800" dirty="0">
              <a:latin typeface="Helvetica Light" charset="0"/>
              <a:ea typeface="Helvetica Light" charset="0"/>
              <a:cs typeface="Helvetica Light" charset="0"/>
            </a:endParaRPr>
          </a:p>
        </p:txBody>
      </p:sp>
      <p:cxnSp>
        <p:nvCxnSpPr>
          <p:cNvPr id="10" name="Straight Connector 9"/>
          <p:cNvCxnSpPr/>
          <p:nvPr/>
        </p:nvCxnSpPr>
        <p:spPr>
          <a:xfrm>
            <a:off x="243840" y="2889504"/>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43840" y="4236720"/>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43840" y="5541264"/>
            <a:ext cx="6308285"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10059366" y="1445155"/>
            <a:ext cx="1701077" cy="1282175"/>
            <a:chOff x="10376262" y="1433735"/>
            <a:chExt cx="1701077" cy="1282175"/>
          </a:xfrm>
        </p:grpSpPr>
        <p:sp>
          <p:nvSpPr>
            <p:cNvPr id="18" name="Rectangle 17"/>
            <p:cNvSpPr/>
            <p:nvPr/>
          </p:nvSpPr>
          <p:spPr>
            <a:xfrm>
              <a:off x="10376265" y="1450574"/>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charset="0"/>
                <a:ea typeface="Helvetica" charset="0"/>
                <a:cs typeface="Helvetica" charset="0"/>
              </a:endParaRPr>
            </a:p>
          </p:txBody>
        </p:sp>
        <p:sp>
          <p:nvSpPr>
            <p:cNvPr id="19" name="TextBox 18"/>
            <p:cNvSpPr txBox="1"/>
            <p:nvPr/>
          </p:nvSpPr>
          <p:spPr>
            <a:xfrm>
              <a:off x="10787607" y="1433735"/>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memory</a:t>
              </a:r>
              <a:endParaRPr lang="en-US" dirty="0">
                <a:latin typeface="Helvetica Light" charset="0"/>
                <a:ea typeface="Helvetica Light" charset="0"/>
                <a:cs typeface="Helvetica Light" charset="0"/>
              </a:endParaRPr>
            </a:p>
          </p:txBody>
        </p:sp>
        <p:sp>
          <p:nvSpPr>
            <p:cNvPr id="21" name="TextBox 20"/>
            <p:cNvSpPr txBox="1"/>
            <p:nvPr/>
          </p:nvSpPr>
          <p:spPr>
            <a:xfrm>
              <a:off x="10787606" y="1875466"/>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energy</a:t>
              </a:r>
              <a:endParaRPr lang="en-US" dirty="0">
                <a:latin typeface="Helvetica Light" charset="0"/>
                <a:ea typeface="Helvetica Light" charset="0"/>
                <a:cs typeface="Helvetica Light" charset="0"/>
              </a:endParaRPr>
            </a:p>
          </p:txBody>
        </p:sp>
        <p:sp>
          <p:nvSpPr>
            <p:cNvPr id="22" name="Rectangle 21"/>
            <p:cNvSpPr/>
            <p:nvPr/>
          </p:nvSpPr>
          <p:spPr>
            <a:xfrm>
              <a:off x="10376263" y="1902533"/>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charset="0"/>
                <a:ea typeface="Helvetica" charset="0"/>
                <a:cs typeface="Helvetica" charset="0"/>
              </a:endParaRPr>
            </a:p>
          </p:txBody>
        </p:sp>
        <p:sp>
          <p:nvSpPr>
            <p:cNvPr id="24" name="Rectangle 23"/>
            <p:cNvSpPr/>
            <p:nvPr/>
          </p:nvSpPr>
          <p:spPr>
            <a:xfrm>
              <a:off x="10376262" y="234337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25" name="TextBox 24"/>
            <p:cNvSpPr txBox="1"/>
            <p:nvPr/>
          </p:nvSpPr>
          <p:spPr>
            <a:xfrm>
              <a:off x="10787606" y="2344977"/>
              <a:ext cx="128973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cost</a:t>
              </a:r>
              <a:endParaRPr lang="en-US" dirty="0">
                <a:latin typeface="Helvetica Light" charset="0"/>
                <a:ea typeface="Helvetica Light" charset="0"/>
                <a:cs typeface="Helvetica Light" charset="0"/>
              </a:endParaRPr>
            </a:p>
          </p:txBody>
        </p:sp>
      </p:grpSp>
      <p:sp>
        <p:nvSpPr>
          <p:cNvPr id="43" name="TextBox 42"/>
          <p:cNvSpPr txBox="1"/>
          <p:nvPr/>
        </p:nvSpPr>
        <p:spPr>
          <a:xfrm>
            <a:off x="528174" y="5833130"/>
            <a:ext cx="1576883" cy="461665"/>
          </a:xfrm>
          <a:prstGeom prst="rect">
            <a:avLst/>
          </a:prstGeom>
          <a:noFill/>
        </p:spPr>
        <p:txBody>
          <a:bodyPr wrap="square" rtlCol="0">
            <a:spAutoFit/>
          </a:bodyPr>
          <a:lstStyle/>
          <a:p>
            <a:r>
              <a:rPr lang="en-US" sz="2400" dirty="0" smtClean="0">
                <a:latin typeface="Helvetica Light" charset="0"/>
                <a:ea typeface="Helvetica Light" charset="0"/>
                <a:cs typeface="Helvetica Light" charset="0"/>
              </a:rPr>
              <a:t>Accuracy</a:t>
            </a:r>
            <a:endParaRPr lang="en-US" sz="2400" dirty="0">
              <a:latin typeface="Helvetica Light" charset="0"/>
              <a:ea typeface="Helvetica Light" charset="0"/>
              <a:cs typeface="Helvetica Light" charset="0"/>
            </a:endParaRPr>
          </a:p>
        </p:txBody>
      </p:sp>
      <p:cxnSp>
        <p:nvCxnSpPr>
          <p:cNvPr id="46" name="Straight Arrow Connector 45"/>
          <p:cNvCxnSpPr/>
          <p:nvPr/>
        </p:nvCxnSpPr>
        <p:spPr>
          <a:xfrm flipV="1">
            <a:off x="2160397" y="5613153"/>
            <a:ext cx="0" cy="927733"/>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2147389" y="6540886"/>
            <a:ext cx="4577411" cy="0"/>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2139138" y="1549797"/>
            <a:ext cx="3609771" cy="1164511"/>
            <a:chOff x="2487169" y="1551399"/>
            <a:chExt cx="3609771" cy="1164511"/>
          </a:xfrm>
        </p:grpSpPr>
        <p:sp>
          <p:nvSpPr>
            <p:cNvPr id="51" name="Rectangle 50"/>
            <p:cNvSpPr/>
            <p:nvPr/>
          </p:nvSpPr>
          <p:spPr>
            <a:xfrm>
              <a:off x="2487169" y="1551399"/>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1</a:t>
              </a:r>
              <a:endParaRPr lang="en-US" dirty="0">
                <a:latin typeface="Helvetica Light" charset="0"/>
                <a:ea typeface="Helvetica Light" charset="0"/>
                <a:cs typeface="Helvetica Light" charset="0"/>
              </a:endParaRPr>
            </a:p>
          </p:txBody>
        </p:sp>
        <p:sp>
          <p:nvSpPr>
            <p:cNvPr id="52" name="Rectangle 51"/>
            <p:cNvSpPr/>
            <p:nvPr/>
          </p:nvSpPr>
          <p:spPr>
            <a:xfrm>
              <a:off x="2666662" y="22439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8</a:t>
              </a:r>
              <a:endParaRPr lang="en-US" dirty="0">
                <a:latin typeface="Helvetica" charset="0"/>
                <a:ea typeface="Helvetica" charset="0"/>
                <a:cs typeface="Helvetica" charset="0"/>
              </a:endParaRPr>
            </a:p>
          </p:txBody>
        </p:sp>
        <p:sp>
          <p:nvSpPr>
            <p:cNvPr id="53" name="Rectangle 52"/>
            <p:cNvSpPr/>
            <p:nvPr/>
          </p:nvSpPr>
          <p:spPr>
            <a:xfrm>
              <a:off x="3169920" y="22439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54" name="Rectangle 53"/>
            <p:cNvSpPr/>
            <p:nvPr/>
          </p:nvSpPr>
          <p:spPr>
            <a:xfrm>
              <a:off x="3660986" y="22439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sp>
          <p:nvSpPr>
            <p:cNvPr id="55" name="TextBox 54"/>
            <p:cNvSpPr txBox="1"/>
            <p:nvPr/>
          </p:nvSpPr>
          <p:spPr>
            <a:xfrm>
              <a:off x="2555312" y="1877148"/>
              <a:ext cx="1696928"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1 (</a:t>
              </a:r>
              <a:r>
                <a:rPr lang="en-US" dirty="0" smtClean="0">
                  <a:solidFill>
                    <a:srgbClr val="B41802"/>
                  </a:solidFill>
                  <a:latin typeface="Helvetica Light" charset="0"/>
                  <a:ea typeface="Helvetica Light" charset="0"/>
                  <a:cs typeface="Helvetica Light" charset="0"/>
                </a:rPr>
                <a:t>90%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56" name="TextBox 55"/>
            <p:cNvSpPr txBox="1"/>
            <p:nvPr/>
          </p:nvSpPr>
          <p:spPr>
            <a:xfrm>
              <a:off x="4401447" y="1867901"/>
              <a:ext cx="169549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2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57" name="Rectangle 56"/>
            <p:cNvSpPr/>
            <p:nvPr/>
          </p:nvSpPr>
          <p:spPr>
            <a:xfrm>
              <a:off x="4529703" y="22431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5</a:t>
              </a:r>
              <a:endParaRPr lang="en-US" dirty="0">
                <a:latin typeface="Helvetica" charset="0"/>
                <a:ea typeface="Helvetica" charset="0"/>
                <a:cs typeface="Helvetica" charset="0"/>
              </a:endParaRPr>
            </a:p>
          </p:txBody>
        </p:sp>
        <p:sp>
          <p:nvSpPr>
            <p:cNvPr id="58" name="Rectangle 57"/>
            <p:cNvSpPr/>
            <p:nvPr/>
          </p:nvSpPr>
          <p:spPr>
            <a:xfrm>
              <a:off x="5032961" y="22431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1</a:t>
              </a:r>
              <a:endParaRPr lang="en-US" dirty="0">
                <a:solidFill>
                  <a:schemeClr val="bg1"/>
                </a:solidFill>
                <a:latin typeface="Helvetica" charset="0"/>
                <a:ea typeface="Helvetica" charset="0"/>
                <a:cs typeface="Helvetica" charset="0"/>
              </a:endParaRPr>
            </a:p>
          </p:txBody>
        </p:sp>
        <p:sp>
          <p:nvSpPr>
            <p:cNvPr id="59" name="Rectangle 58"/>
            <p:cNvSpPr/>
            <p:nvPr/>
          </p:nvSpPr>
          <p:spPr>
            <a:xfrm>
              <a:off x="5524027" y="22431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latin typeface="Helvetica" charset="0"/>
                  <a:ea typeface="Helvetica" charset="0"/>
                  <a:cs typeface="Helvetica" charset="0"/>
                </a:rPr>
                <a:t>1</a:t>
              </a:r>
              <a:endParaRPr lang="en-US" dirty="0">
                <a:solidFill>
                  <a:schemeClr val="tx1"/>
                </a:solidFill>
                <a:latin typeface="Helvetica" charset="0"/>
                <a:ea typeface="Helvetica" charset="0"/>
                <a:cs typeface="Helvetica" charset="0"/>
              </a:endParaRPr>
            </a:p>
          </p:txBody>
        </p:sp>
      </p:grpSp>
      <p:grpSp>
        <p:nvGrpSpPr>
          <p:cNvPr id="60" name="Group 59"/>
          <p:cNvGrpSpPr/>
          <p:nvPr/>
        </p:nvGrpSpPr>
        <p:grpSpPr>
          <a:xfrm>
            <a:off x="6094663" y="1549797"/>
            <a:ext cx="3663355" cy="1164511"/>
            <a:chOff x="6365552" y="1549798"/>
            <a:chExt cx="3663355" cy="1164511"/>
          </a:xfrm>
        </p:grpSpPr>
        <p:sp>
          <p:nvSpPr>
            <p:cNvPr id="61" name="Rectangle 60"/>
            <p:cNvSpPr/>
            <p:nvPr/>
          </p:nvSpPr>
          <p:spPr>
            <a:xfrm>
              <a:off x="6365552" y="1549798"/>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2</a:t>
              </a:r>
              <a:endParaRPr lang="en-US" dirty="0">
                <a:latin typeface="Helvetica Light" charset="0"/>
                <a:ea typeface="Helvetica Light" charset="0"/>
                <a:cs typeface="Helvetica Light" charset="0"/>
              </a:endParaRPr>
            </a:p>
          </p:txBody>
        </p:sp>
        <p:sp>
          <p:nvSpPr>
            <p:cNvPr id="62" name="Rectangle 61"/>
            <p:cNvSpPr/>
            <p:nvPr/>
          </p:nvSpPr>
          <p:spPr>
            <a:xfrm>
              <a:off x="6545045" y="22423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9</a:t>
              </a:r>
              <a:endParaRPr lang="en-US" dirty="0">
                <a:latin typeface="Helvetica" charset="0"/>
                <a:ea typeface="Helvetica" charset="0"/>
                <a:cs typeface="Helvetica" charset="0"/>
              </a:endParaRPr>
            </a:p>
          </p:txBody>
        </p:sp>
        <p:sp>
          <p:nvSpPr>
            <p:cNvPr id="63" name="Rectangle 62"/>
            <p:cNvSpPr/>
            <p:nvPr/>
          </p:nvSpPr>
          <p:spPr>
            <a:xfrm>
              <a:off x="7048303" y="22423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3</a:t>
              </a:r>
              <a:endParaRPr lang="en-US" dirty="0">
                <a:solidFill>
                  <a:schemeClr val="bg1"/>
                </a:solidFill>
                <a:latin typeface="Helvetica" charset="0"/>
                <a:ea typeface="Helvetica" charset="0"/>
                <a:cs typeface="Helvetica" charset="0"/>
              </a:endParaRPr>
            </a:p>
          </p:txBody>
        </p:sp>
        <p:sp>
          <p:nvSpPr>
            <p:cNvPr id="64" name="Rectangle 63"/>
            <p:cNvSpPr/>
            <p:nvPr/>
          </p:nvSpPr>
          <p:spPr>
            <a:xfrm>
              <a:off x="7539369" y="22423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3</a:t>
              </a:r>
              <a:endParaRPr lang="en-US" dirty="0">
                <a:solidFill>
                  <a:schemeClr val="tx1"/>
                </a:solidFill>
                <a:latin typeface="Helvetica" charset="0"/>
                <a:ea typeface="Helvetica" charset="0"/>
                <a:cs typeface="Helvetica" charset="0"/>
              </a:endParaRPr>
            </a:p>
          </p:txBody>
        </p:sp>
        <p:sp>
          <p:nvSpPr>
            <p:cNvPr id="65" name="TextBox 64"/>
            <p:cNvSpPr txBox="1"/>
            <p:nvPr/>
          </p:nvSpPr>
          <p:spPr>
            <a:xfrm>
              <a:off x="6422805" y="1875547"/>
              <a:ext cx="1705834"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3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66" name="TextBox 65"/>
            <p:cNvSpPr txBox="1"/>
            <p:nvPr/>
          </p:nvSpPr>
          <p:spPr>
            <a:xfrm>
              <a:off x="8279830" y="1866300"/>
              <a:ext cx="1749077"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4 (</a:t>
              </a:r>
              <a:r>
                <a:rPr lang="en-US" dirty="0" smtClean="0">
                  <a:solidFill>
                    <a:srgbClr val="B41802"/>
                  </a:solidFill>
                  <a:latin typeface="Helvetica Light" charset="0"/>
                  <a:ea typeface="Helvetica Light" charset="0"/>
                  <a:cs typeface="Helvetica Light" charset="0"/>
                </a:rPr>
                <a:t>70%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67" name="Rectangle 66"/>
            <p:cNvSpPr/>
            <p:nvPr/>
          </p:nvSpPr>
          <p:spPr>
            <a:xfrm>
              <a:off x="8408086" y="22415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6</a:t>
              </a:r>
              <a:endParaRPr lang="en-US" dirty="0">
                <a:latin typeface="Helvetica" charset="0"/>
                <a:ea typeface="Helvetica" charset="0"/>
                <a:cs typeface="Helvetica" charset="0"/>
              </a:endParaRPr>
            </a:p>
          </p:txBody>
        </p:sp>
        <p:sp>
          <p:nvSpPr>
            <p:cNvPr id="68" name="Rectangle 67"/>
            <p:cNvSpPr/>
            <p:nvPr/>
          </p:nvSpPr>
          <p:spPr>
            <a:xfrm>
              <a:off x="8911344" y="22415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69" name="Rectangle 68"/>
            <p:cNvSpPr/>
            <p:nvPr/>
          </p:nvSpPr>
          <p:spPr>
            <a:xfrm>
              <a:off x="9402410" y="22415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grpSp>
      <p:sp>
        <p:nvSpPr>
          <p:cNvPr id="70" name="Rectangle 69"/>
          <p:cNvSpPr/>
          <p:nvPr/>
        </p:nvSpPr>
        <p:spPr>
          <a:xfrm>
            <a:off x="6547425" y="3002247"/>
            <a:ext cx="3066035" cy="113529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1">
                    <a:lumMod val="75000"/>
                  </a:schemeClr>
                </a:solidFill>
                <a:latin typeface="Helvetica Light" charset="0"/>
                <a:ea typeface="Helvetica Light" charset="0"/>
                <a:cs typeface="Helvetica Light" charset="0"/>
              </a:rPr>
              <a:t>Memory 10</a:t>
            </a:r>
            <a:endParaRPr lang="en-US" sz="3600" dirty="0">
              <a:solidFill>
                <a:schemeClr val="accent1">
                  <a:lumMod val="75000"/>
                </a:schemeClr>
              </a:solidFill>
              <a:latin typeface="Helvetica Light" charset="0"/>
              <a:ea typeface="Helvetica Light" charset="0"/>
              <a:cs typeface="Helvetica Light" charset="0"/>
            </a:endParaRPr>
          </a:p>
        </p:txBody>
      </p:sp>
      <p:sp>
        <p:nvSpPr>
          <p:cNvPr id="72" name="Rectangle 71"/>
          <p:cNvSpPr/>
          <p:nvPr/>
        </p:nvSpPr>
        <p:spPr>
          <a:xfrm>
            <a:off x="2105057" y="4330909"/>
            <a:ext cx="4215423" cy="113529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4">
                    <a:lumMod val="75000"/>
                  </a:schemeClr>
                </a:solidFill>
                <a:latin typeface="Helvetica Light" charset="0"/>
                <a:ea typeface="Helvetica Light" charset="0"/>
                <a:cs typeface="Helvetica Light" charset="0"/>
              </a:rPr>
              <a:t>Cost 14</a:t>
            </a:r>
            <a:endParaRPr lang="en-US" sz="3600" dirty="0">
              <a:solidFill>
                <a:schemeClr val="accent4">
                  <a:lumMod val="75000"/>
                </a:schemeClr>
              </a:solidFill>
              <a:latin typeface="Helvetica Light" charset="0"/>
              <a:ea typeface="Helvetica Light" charset="0"/>
              <a:cs typeface="Helvetica Light" charset="0"/>
            </a:endParaRPr>
          </a:p>
        </p:txBody>
      </p:sp>
      <p:sp>
        <p:nvSpPr>
          <p:cNvPr id="3" name="TextBox 2"/>
          <p:cNvSpPr txBox="1"/>
          <p:nvPr/>
        </p:nvSpPr>
        <p:spPr>
          <a:xfrm>
            <a:off x="6993170" y="5513612"/>
            <a:ext cx="4060555" cy="1077218"/>
          </a:xfrm>
          <a:prstGeom prst="rect">
            <a:avLst/>
          </a:prstGeom>
          <a:noFill/>
        </p:spPr>
        <p:txBody>
          <a:bodyPr wrap="square" rtlCol="0">
            <a:spAutoFit/>
          </a:bodyPr>
          <a:lstStyle/>
          <a:p>
            <a:r>
              <a:rPr lang="en-US" sz="3200" dirty="0" smtClean="0">
                <a:solidFill>
                  <a:srgbClr val="B41802"/>
                </a:solidFill>
                <a:latin typeface="Helvetica Light" charset="0"/>
                <a:ea typeface="Helvetica Light" charset="0"/>
                <a:cs typeface="Helvetica Light" charset="0"/>
              </a:rPr>
              <a:t>Goal: maximize the overall accuracy</a:t>
            </a:r>
            <a:endParaRPr lang="en-US" sz="3200" dirty="0">
              <a:solidFill>
                <a:srgbClr val="B4180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00157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 grpId="0"/>
      <p:bldP spid="6" grpId="0"/>
      <p:bldP spid="43" grpId="0"/>
      <p:bldP spid="70" grpId="0" animBg="1"/>
      <p:bldP spid="7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Wearable computing</a:t>
            </a:r>
            <a:endParaRPr lang="en-US"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4288" t="5891" r="5665" b="5893"/>
          <a:stretch/>
        </p:blipFill>
        <p:spPr>
          <a:xfrm>
            <a:off x="2956958" y="4625496"/>
            <a:ext cx="923178" cy="1017451"/>
          </a:xfrm>
        </p:spPr>
      </p:pic>
      <p:sp>
        <p:nvSpPr>
          <p:cNvPr id="4" name="Slide Number Placeholder 3"/>
          <p:cNvSpPr>
            <a:spLocks noGrp="1"/>
          </p:cNvSpPr>
          <p:nvPr>
            <p:ph type="sldNum" sz="quarter" idx="12"/>
          </p:nvPr>
        </p:nvSpPr>
        <p:spPr/>
        <p:txBody>
          <a:bodyPr/>
          <a:lstStyle/>
          <a:p>
            <a:fld id="{0AECF9B7-30E9-6B4C-876D-A8C2F8FB72ED}" type="slidenum">
              <a:rPr lang="en-US" smtClean="0"/>
              <a:t>2</a:t>
            </a:fld>
            <a:endParaRPr lang="en-US"/>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560" y="2270330"/>
            <a:ext cx="2173974" cy="185208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329" y="2206214"/>
            <a:ext cx="2255753" cy="1271536"/>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8120667" y="3012998"/>
            <a:ext cx="2015622" cy="1612498"/>
          </a:xfrm>
          <a:prstGeom prst="rect">
            <a:avLst/>
          </a:prstGeom>
        </p:spPr>
      </p:pic>
      <p:sp>
        <p:nvSpPr>
          <p:cNvPr id="17" name="Right Arrow 16"/>
          <p:cNvSpPr/>
          <p:nvPr/>
        </p:nvSpPr>
        <p:spPr>
          <a:xfrm>
            <a:off x="4845860" y="2812897"/>
            <a:ext cx="2444549" cy="766951"/>
          </a:xfrm>
          <a:prstGeom prst="rightArrow">
            <a:avLst>
              <a:gd name="adj1" fmla="val 50000"/>
              <a:gd name="adj2" fmla="val 104604"/>
            </a:avLst>
          </a:prstGeom>
          <a:gradFill flip="none" rotWithShape="1">
            <a:gsLst>
              <a:gs pos="0">
                <a:schemeClr val="bg1">
                  <a:lumMod val="50000"/>
                </a:schemeClr>
              </a:gs>
              <a:gs pos="50000">
                <a:schemeClr val="bg1">
                  <a:lumMod val="75000"/>
                </a:schemeClr>
              </a:gs>
              <a:gs pos="100000">
                <a:schemeClr val="tx1">
                  <a:lumMod val="50000"/>
                  <a:lumOff val="50000"/>
                  <a:tint val="23500"/>
                  <a:satMod val="160000"/>
                </a:schemeClr>
              </a:gs>
            </a:gsLst>
            <a:lin ang="108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TextBox 24"/>
          <p:cNvSpPr txBox="1"/>
          <p:nvPr/>
        </p:nvSpPr>
        <p:spPr>
          <a:xfrm>
            <a:off x="8653935" y="4954370"/>
            <a:ext cx="949085" cy="584775"/>
          </a:xfrm>
          <a:prstGeom prst="rect">
            <a:avLst/>
          </a:prstGeom>
          <a:noFill/>
        </p:spPr>
        <p:txBody>
          <a:bodyPr wrap="square" rtlCol="0">
            <a:spAutoFit/>
          </a:bodyPr>
          <a:lstStyle/>
          <a:p>
            <a:r>
              <a:rPr lang="en-US" sz="3200" b="1" dirty="0" smtClean="0">
                <a:solidFill>
                  <a:srgbClr val="C00000"/>
                </a:solidFill>
                <a:latin typeface="Helvetica" charset="0"/>
                <a:ea typeface="Helvetica" charset="0"/>
                <a:cs typeface="Helvetica" charset="0"/>
              </a:rPr>
              <a:t>???</a:t>
            </a:r>
            <a:endParaRPr lang="en-US" sz="3200" b="1" dirty="0">
              <a:solidFill>
                <a:srgbClr val="C00000"/>
              </a:solidFill>
              <a:latin typeface="Helvetica" charset="0"/>
              <a:ea typeface="Helvetica" charset="0"/>
              <a:cs typeface="Helvetica" charset="0"/>
            </a:endParaRPr>
          </a:p>
        </p:txBody>
      </p:sp>
      <p:sp>
        <p:nvSpPr>
          <p:cNvPr id="3" name="TextBox 2"/>
          <p:cNvSpPr txBox="1"/>
          <p:nvPr/>
        </p:nvSpPr>
        <p:spPr>
          <a:xfrm>
            <a:off x="6476673" y="565639"/>
            <a:ext cx="4688442" cy="769441"/>
          </a:xfrm>
          <a:prstGeom prst="rect">
            <a:avLst/>
          </a:prstGeom>
          <a:noFill/>
        </p:spPr>
        <p:txBody>
          <a:bodyPr wrap="square" rtlCol="0">
            <a:spAutoFit/>
          </a:bodyPr>
          <a:lstStyle/>
          <a:p>
            <a:r>
              <a:rPr lang="en-US" sz="4400" b="1" dirty="0" smtClean="0">
                <a:solidFill>
                  <a:srgbClr val="B41802"/>
                </a:solidFill>
                <a:latin typeface="Helvetica" charset="0"/>
                <a:ea typeface="Helvetica" charset="0"/>
                <a:cs typeface="Helvetica" charset="0"/>
                <a:sym typeface="Wingdings"/>
              </a:rPr>
              <a:t> </a:t>
            </a:r>
            <a:r>
              <a:rPr lang="en-US" sz="4400" b="1" dirty="0" smtClean="0">
                <a:solidFill>
                  <a:srgbClr val="B41802"/>
                </a:solidFill>
                <a:latin typeface="Helvetica" charset="0"/>
                <a:ea typeface="Helvetica" charset="0"/>
                <a:cs typeface="Helvetica" charset="0"/>
              </a:rPr>
              <a:t>more data</a:t>
            </a:r>
            <a:endParaRPr lang="en-US" sz="4400" b="1" dirty="0">
              <a:solidFill>
                <a:srgbClr val="B41802"/>
              </a:solidFill>
              <a:latin typeface="Helvetica" charset="0"/>
              <a:ea typeface="Helvetica" charset="0"/>
              <a:cs typeface="Helvetica" charset="0"/>
            </a:endParaRPr>
          </a:p>
        </p:txBody>
      </p:sp>
    </p:spTree>
    <p:extLst>
      <p:ext uri="{BB962C8B-B14F-4D97-AF65-F5344CB8AC3E}">
        <p14:creationId xmlns:p14="http://schemas.microsoft.com/office/powerpoint/2010/main" val="16354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model scheduling</a:t>
            </a:r>
          </a:p>
        </p:txBody>
      </p:sp>
      <p:sp>
        <p:nvSpPr>
          <p:cNvPr id="4" name="Slide Number Placeholder 3"/>
          <p:cNvSpPr>
            <a:spLocks noGrp="1"/>
          </p:cNvSpPr>
          <p:nvPr>
            <p:ph type="sldNum" sz="quarter" idx="12"/>
          </p:nvPr>
        </p:nvSpPr>
        <p:spPr/>
        <p:txBody>
          <a:bodyPr/>
          <a:lstStyle/>
          <a:p>
            <a:fld id="{0AECF9B7-30E9-6B4C-876D-A8C2F8FB72ED}" type="slidenum">
              <a:rPr lang="en-US" smtClean="0"/>
              <a:t>20</a:t>
            </a:fld>
            <a:endParaRPr lang="en-US"/>
          </a:p>
        </p:txBody>
      </p:sp>
      <p:sp>
        <p:nvSpPr>
          <p:cNvPr id="5" name="TextBox 4"/>
          <p:cNvSpPr txBox="1"/>
          <p:nvPr/>
        </p:nvSpPr>
        <p:spPr>
          <a:xfrm>
            <a:off x="540821" y="3136378"/>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Mobile device</a:t>
            </a:r>
            <a:endParaRPr lang="en-US" sz="2800" dirty="0">
              <a:latin typeface="Helvetica Light" charset="0"/>
              <a:ea typeface="Helvetica Light" charset="0"/>
              <a:cs typeface="Helvetica Light" charset="0"/>
            </a:endParaRPr>
          </a:p>
        </p:txBody>
      </p:sp>
      <p:sp>
        <p:nvSpPr>
          <p:cNvPr id="6" name="TextBox 5"/>
          <p:cNvSpPr txBox="1"/>
          <p:nvPr/>
        </p:nvSpPr>
        <p:spPr>
          <a:xfrm>
            <a:off x="540821" y="4636945"/>
            <a:ext cx="1431470" cy="523220"/>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Cloud</a:t>
            </a:r>
            <a:endParaRPr lang="en-US" sz="2800" dirty="0">
              <a:latin typeface="Helvetica Light" charset="0"/>
              <a:ea typeface="Helvetica Light" charset="0"/>
              <a:cs typeface="Helvetica Light" charset="0"/>
            </a:endParaRPr>
          </a:p>
        </p:txBody>
      </p:sp>
      <p:sp>
        <p:nvSpPr>
          <p:cNvPr id="7" name="TextBox 6"/>
          <p:cNvSpPr txBox="1"/>
          <p:nvPr/>
        </p:nvSpPr>
        <p:spPr>
          <a:xfrm>
            <a:off x="528175" y="1688524"/>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Model Pool</a:t>
            </a:r>
            <a:endParaRPr lang="en-US" sz="2800" dirty="0">
              <a:latin typeface="Helvetica Light" charset="0"/>
              <a:ea typeface="Helvetica Light" charset="0"/>
              <a:cs typeface="Helvetica Light" charset="0"/>
            </a:endParaRPr>
          </a:p>
        </p:txBody>
      </p:sp>
      <p:cxnSp>
        <p:nvCxnSpPr>
          <p:cNvPr id="10" name="Straight Connector 9"/>
          <p:cNvCxnSpPr/>
          <p:nvPr/>
        </p:nvCxnSpPr>
        <p:spPr>
          <a:xfrm>
            <a:off x="243840" y="2889504"/>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43840" y="4236720"/>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43840" y="5541264"/>
            <a:ext cx="6308285"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10059366" y="1445155"/>
            <a:ext cx="1701077" cy="1282175"/>
            <a:chOff x="10376262" y="1433735"/>
            <a:chExt cx="1701077" cy="1282175"/>
          </a:xfrm>
        </p:grpSpPr>
        <p:sp>
          <p:nvSpPr>
            <p:cNvPr id="18" name="Rectangle 17"/>
            <p:cNvSpPr/>
            <p:nvPr/>
          </p:nvSpPr>
          <p:spPr>
            <a:xfrm>
              <a:off x="10376265" y="1450574"/>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charset="0"/>
                <a:ea typeface="Helvetica" charset="0"/>
                <a:cs typeface="Helvetica" charset="0"/>
              </a:endParaRPr>
            </a:p>
          </p:txBody>
        </p:sp>
        <p:sp>
          <p:nvSpPr>
            <p:cNvPr id="19" name="TextBox 18"/>
            <p:cNvSpPr txBox="1"/>
            <p:nvPr/>
          </p:nvSpPr>
          <p:spPr>
            <a:xfrm>
              <a:off x="10787607" y="1433735"/>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memory</a:t>
              </a:r>
              <a:endParaRPr lang="en-US" dirty="0">
                <a:latin typeface="Helvetica Light" charset="0"/>
                <a:ea typeface="Helvetica Light" charset="0"/>
                <a:cs typeface="Helvetica Light" charset="0"/>
              </a:endParaRPr>
            </a:p>
          </p:txBody>
        </p:sp>
        <p:sp>
          <p:nvSpPr>
            <p:cNvPr id="21" name="TextBox 20"/>
            <p:cNvSpPr txBox="1"/>
            <p:nvPr/>
          </p:nvSpPr>
          <p:spPr>
            <a:xfrm>
              <a:off x="10787606" y="1875466"/>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energy</a:t>
              </a:r>
              <a:endParaRPr lang="en-US" dirty="0">
                <a:latin typeface="Helvetica Light" charset="0"/>
                <a:ea typeface="Helvetica Light" charset="0"/>
                <a:cs typeface="Helvetica Light" charset="0"/>
              </a:endParaRPr>
            </a:p>
          </p:txBody>
        </p:sp>
        <p:sp>
          <p:nvSpPr>
            <p:cNvPr id="22" name="Rectangle 21"/>
            <p:cNvSpPr/>
            <p:nvPr/>
          </p:nvSpPr>
          <p:spPr>
            <a:xfrm>
              <a:off x="10376263" y="1902533"/>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charset="0"/>
                <a:ea typeface="Helvetica" charset="0"/>
                <a:cs typeface="Helvetica" charset="0"/>
              </a:endParaRPr>
            </a:p>
          </p:txBody>
        </p:sp>
        <p:sp>
          <p:nvSpPr>
            <p:cNvPr id="24" name="Rectangle 23"/>
            <p:cNvSpPr/>
            <p:nvPr/>
          </p:nvSpPr>
          <p:spPr>
            <a:xfrm>
              <a:off x="10376262" y="234337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25" name="TextBox 24"/>
            <p:cNvSpPr txBox="1"/>
            <p:nvPr/>
          </p:nvSpPr>
          <p:spPr>
            <a:xfrm>
              <a:off x="10787606" y="2344977"/>
              <a:ext cx="128973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cost</a:t>
              </a:r>
              <a:endParaRPr lang="en-US" dirty="0">
                <a:latin typeface="Helvetica Light" charset="0"/>
                <a:ea typeface="Helvetica Light" charset="0"/>
                <a:cs typeface="Helvetica Light" charset="0"/>
              </a:endParaRPr>
            </a:p>
          </p:txBody>
        </p:sp>
      </p:grpSp>
      <p:sp>
        <p:nvSpPr>
          <p:cNvPr id="43" name="TextBox 42"/>
          <p:cNvSpPr txBox="1"/>
          <p:nvPr/>
        </p:nvSpPr>
        <p:spPr>
          <a:xfrm>
            <a:off x="528174" y="5833130"/>
            <a:ext cx="1576883" cy="461665"/>
          </a:xfrm>
          <a:prstGeom prst="rect">
            <a:avLst/>
          </a:prstGeom>
          <a:noFill/>
        </p:spPr>
        <p:txBody>
          <a:bodyPr wrap="square" rtlCol="0">
            <a:spAutoFit/>
          </a:bodyPr>
          <a:lstStyle/>
          <a:p>
            <a:r>
              <a:rPr lang="en-US" sz="2400" dirty="0" smtClean="0">
                <a:latin typeface="Helvetica Light" charset="0"/>
                <a:ea typeface="Helvetica Light" charset="0"/>
                <a:cs typeface="Helvetica Light" charset="0"/>
              </a:rPr>
              <a:t>Accuracy</a:t>
            </a:r>
            <a:endParaRPr lang="en-US" sz="2400" dirty="0">
              <a:latin typeface="Helvetica Light" charset="0"/>
              <a:ea typeface="Helvetica Light" charset="0"/>
              <a:cs typeface="Helvetica Light" charset="0"/>
            </a:endParaRPr>
          </a:p>
        </p:txBody>
      </p:sp>
      <p:cxnSp>
        <p:nvCxnSpPr>
          <p:cNvPr id="46" name="Straight Arrow Connector 45"/>
          <p:cNvCxnSpPr/>
          <p:nvPr/>
        </p:nvCxnSpPr>
        <p:spPr>
          <a:xfrm flipV="1">
            <a:off x="2160397" y="5613153"/>
            <a:ext cx="0" cy="927733"/>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2147389" y="6540886"/>
            <a:ext cx="4577411" cy="0"/>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sp>
        <p:nvSpPr>
          <p:cNvPr id="100" name="Rectangle 99"/>
          <p:cNvSpPr/>
          <p:nvPr/>
        </p:nvSpPr>
        <p:spPr>
          <a:xfrm>
            <a:off x="6992880" y="4346150"/>
            <a:ext cx="3982004" cy="2375325"/>
          </a:xfrm>
          <a:prstGeom prst="rect">
            <a:avLst/>
          </a:prstGeom>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2000" dirty="0" smtClean="0">
                <a:latin typeface="Helvetica Light" charset="0"/>
                <a:ea typeface="Helvetica Light" charset="0"/>
                <a:cs typeface="Helvetica Light" charset="0"/>
              </a:rPr>
              <a:t>Requests:</a:t>
            </a:r>
          </a:p>
          <a:p>
            <a:pPr marL="457200" indent="-457200">
              <a:buFont typeface="+mj-lt"/>
              <a:buAutoNum type="arabicPeriod"/>
            </a:pPr>
            <a:r>
              <a:rPr lang="en-US" sz="2000" dirty="0">
                <a:latin typeface="Helvetica Light" charset="0"/>
                <a:ea typeface="Helvetica Light" charset="0"/>
                <a:cs typeface="Helvetica Light" charset="0"/>
              </a:rPr>
              <a:t>task 1 </a:t>
            </a:r>
            <a:endParaRPr lang="en-US" sz="2000" dirty="0" smtClean="0">
              <a:latin typeface="Helvetica Light" charset="0"/>
              <a:ea typeface="Helvetica Light" charset="0"/>
              <a:cs typeface="Helvetica Light" charset="0"/>
            </a:endParaRPr>
          </a:p>
          <a:p>
            <a:pPr marL="457200" indent="-457200">
              <a:buFont typeface="+mj-lt"/>
              <a:buAutoNum type="arabicPeriod"/>
            </a:pPr>
            <a:r>
              <a:rPr lang="en-US" sz="2000" dirty="0" smtClean="0">
                <a:latin typeface="Helvetica Light" charset="0"/>
                <a:ea typeface="Helvetica Light" charset="0"/>
                <a:cs typeface="Helvetica Light" charset="0"/>
                <a:sym typeface="Wingdings"/>
              </a:rPr>
              <a:t>task </a:t>
            </a:r>
            <a:r>
              <a:rPr lang="en-US" sz="2000" dirty="0">
                <a:latin typeface="Helvetica Light" charset="0"/>
                <a:ea typeface="Helvetica Light" charset="0"/>
                <a:cs typeface="Helvetica Light" charset="0"/>
                <a:sym typeface="Wingdings"/>
              </a:rPr>
              <a:t>2 </a:t>
            </a:r>
            <a:endParaRPr lang="en-US" sz="2000" dirty="0" smtClean="0">
              <a:latin typeface="Helvetica Light" charset="0"/>
              <a:ea typeface="Helvetica Light" charset="0"/>
              <a:cs typeface="Helvetica Light" charset="0"/>
              <a:sym typeface="Wingdings"/>
            </a:endParaRPr>
          </a:p>
          <a:p>
            <a:pPr marL="457200" indent="-457200">
              <a:buFont typeface="+mj-lt"/>
              <a:buAutoNum type="arabicPeriod"/>
            </a:pPr>
            <a:r>
              <a:rPr lang="en-US" sz="2000" dirty="0" smtClean="0">
                <a:latin typeface="Helvetica Light" charset="0"/>
                <a:ea typeface="Helvetica Light" charset="0"/>
                <a:cs typeface="Helvetica Light" charset="0"/>
                <a:sym typeface="Wingdings"/>
              </a:rPr>
              <a:t>task </a:t>
            </a:r>
            <a:r>
              <a:rPr lang="en-US" sz="2000" dirty="0">
                <a:latin typeface="Helvetica Light" charset="0"/>
                <a:ea typeface="Helvetica Light" charset="0"/>
                <a:cs typeface="Helvetica Light" charset="0"/>
                <a:sym typeface="Wingdings"/>
              </a:rPr>
              <a:t>1 </a:t>
            </a:r>
            <a:endParaRPr lang="en-US" sz="2000" dirty="0" smtClean="0">
              <a:latin typeface="Helvetica Light" charset="0"/>
              <a:ea typeface="Helvetica Light" charset="0"/>
              <a:cs typeface="Helvetica Light" charset="0"/>
              <a:sym typeface="Wingdings"/>
            </a:endParaRPr>
          </a:p>
          <a:p>
            <a:pPr marL="457200" indent="-457200">
              <a:buFont typeface="+mj-lt"/>
              <a:buAutoNum type="arabicPeriod"/>
            </a:pPr>
            <a:r>
              <a:rPr lang="en-US" sz="2000" dirty="0" smtClean="0">
                <a:latin typeface="Helvetica Light" charset="0"/>
                <a:ea typeface="Helvetica Light" charset="0"/>
                <a:cs typeface="Helvetica Light" charset="0"/>
                <a:sym typeface="Wingdings"/>
              </a:rPr>
              <a:t>task </a:t>
            </a:r>
            <a:r>
              <a:rPr lang="en-US" sz="2000" dirty="0">
                <a:latin typeface="Helvetica Light" charset="0"/>
                <a:ea typeface="Helvetica Light" charset="0"/>
                <a:cs typeface="Helvetica Light" charset="0"/>
                <a:sym typeface="Wingdings"/>
              </a:rPr>
              <a:t>1 </a:t>
            </a:r>
            <a:endParaRPr lang="en-US" sz="2000" dirty="0" smtClean="0">
              <a:latin typeface="Helvetica Light" charset="0"/>
              <a:ea typeface="Helvetica Light" charset="0"/>
              <a:cs typeface="Helvetica Light" charset="0"/>
              <a:sym typeface="Wingdings"/>
            </a:endParaRPr>
          </a:p>
          <a:p>
            <a:pPr marL="457200" indent="-457200">
              <a:buFont typeface="+mj-lt"/>
              <a:buAutoNum type="arabicPeriod"/>
            </a:pPr>
            <a:r>
              <a:rPr lang="en-US" sz="2000" dirty="0" smtClean="0">
                <a:latin typeface="Helvetica Light" charset="0"/>
                <a:ea typeface="Helvetica Light" charset="0"/>
                <a:cs typeface="Helvetica Light" charset="0"/>
                <a:sym typeface="Wingdings"/>
              </a:rPr>
              <a:t>task 2</a:t>
            </a:r>
          </a:p>
        </p:txBody>
      </p:sp>
      <p:grpSp>
        <p:nvGrpSpPr>
          <p:cNvPr id="49" name="Group 48"/>
          <p:cNvGrpSpPr/>
          <p:nvPr/>
        </p:nvGrpSpPr>
        <p:grpSpPr>
          <a:xfrm>
            <a:off x="2139138" y="1549797"/>
            <a:ext cx="3609771" cy="1164511"/>
            <a:chOff x="2487169" y="1551399"/>
            <a:chExt cx="3609771" cy="1164511"/>
          </a:xfrm>
        </p:grpSpPr>
        <p:sp>
          <p:nvSpPr>
            <p:cNvPr id="51" name="Rectangle 50"/>
            <p:cNvSpPr/>
            <p:nvPr/>
          </p:nvSpPr>
          <p:spPr>
            <a:xfrm>
              <a:off x="2487169" y="1551399"/>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1</a:t>
              </a:r>
              <a:endParaRPr lang="en-US" dirty="0">
                <a:latin typeface="Helvetica Light" charset="0"/>
                <a:ea typeface="Helvetica Light" charset="0"/>
                <a:cs typeface="Helvetica Light" charset="0"/>
              </a:endParaRPr>
            </a:p>
          </p:txBody>
        </p:sp>
        <p:sp>
          <p:nvSpPr>
            <p:cNvPr id="52" name="Rectangle 51"/>
            <p:cNvSpPr/>
            <p:nvPr/>
          </p:nvSpPr>
          <p:spPr>
            <a:xfrm>
              <a:off x="2666662" y="22439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8</a:t>
              </a:r>
              <a:endParaRPr lang="en-US" dirty="0">
                <a:latin typeface="Helvetica" charset="0"/>
                <a:ea typeface="Helvetica" charset="0"/>
                <a:cs typeface="Helvetica" charset="0"/>
              </a:endParaRPr>
            </a:p>
          </p:txBody>
        </p:sp>
        <p:sp>
          <p:nvSpPr>
            <p:cNvPr id="53" name="Rectangle 52"/>
            <p:cNvSpPr/>
            <p:nvPr/>
          </p:nvSpPr>
          <p:spPr>
            <a:xfrm>
              <a:off x="3169920" y="22439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54" name="Rectangle 53"/>
            <p:cNvSpPr/>
            <p:nvPr/>
          </p:nvSpPr>
          <p:spPr>
            <a:xfrm>
              <a:off x="3660986" y="22439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sp>
          <p:nvSpPr>
            <p:cNvPr id="55" name="TextBox 54"/>
            <p:cNvSpPr txBox="1"/>
            <p:nvPr/>
          </p:nvSpPr>
          <p:spPr>
            <a:xfrm>
              <a:off x="2555312" y="1877148"/>
              <a:ext cx="1696928"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1 (</a:t>
              </a:r>
              <a:r>
                <a:rPr lang="en-US" dirty="0" smtClean="0">
                  <a:solidFill>
                    <a:srgbClr val="B41802"/>
                  </a:solidFill>
                  <a:latin typeface="Helvetica Light" charset="0"/>
                  <a:ea typeface="Helvetica Light" charset="0"/>
                  <a:cs typeface="Helvetica Light" charset="0"/>
                </a:rPr>
                <a:t>90%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56" name="TextBox 55"/>
            <p:cNvSpPr txBox="1"/>
            <p:nvPr/>
          </p:nvSpPr>
          <p:spPr>
            <a:xfrm>
              <a:off x="4401447" y="1867901"/>
              <a:ext cx="169549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2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57" name="Rectangle 56"/>
            <p:cNvSpPr/>
            <p:nvPr/>
          </p:nvSpPr>
          <p:spPr>
            <a:xfrm>
              <a:off x="4529703" y="22431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5</a:t>
              </a:r>
              <a:endParaRPr lang="en-US" dirty="0">
                <a:latin typeface="Helvetica" charset="0"/>
                <a:ea typeface="Helvetica" charset="0"/>
                <a:cs typeface="Helvetica" charset="0"/>
              </a:endParaRPr>
            </a:p>
          </p:txBody>
        </p:sp>
        <p:sp>
          <p:nvSpPr>
            <p:cNvPr id="58" name="Rectangle 57"/>
            <p:cNvSpPr/>
            <p:nvPr/>
          </p:nvSpPr>
          <p:spPr>
            <a:xfrm>
              <a:off x="5032961" y="22431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1</a:t>
              </a:r>
              <a:endParaRPr lang="en-US" dirty="0">
                <a:solidFill>
                  <a:schemeClr val="bg1"/>
                </a:solidFill>
                <a:latin typeface="Helvetica" charset="0"/>
                <a:ea typeface="Helvetica" charset="0"/>
                <a:cs typeface="Helvetica" charset="0"/>
              </a:endParaRPr>
            </a:p>
          </p:txBody>
        </p:sp>
        <p:sp>
          <p:nvSpPr>
            <p:cNvPr id="59" name="Rectangle 58"/>
            <p:cNvSpPr/>
            <p:nvPr/>
          </p:nvSpPr>
          <p:spPr>
            <a:xfrm>
              <a:off x="5524027" y="22431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latin typeface="Helvetica" charset="0"/>
                  <a:ea typeface="Helvetica" charset="0"/>
                  <a:cs typeface="Helvetica" charset="0"/>
                </a:rPr>
                <a:t>1</a:t>
              </a:r>
              <a:endParaRPr lang="en-US" dirty="0">
                <a:solidFill>
                  <a:schemeClr val="tx1"/>
                </a:solidFill>
                <a:latin typeface="Helvetica" charset="0"/>
                <a:ea typeface="Helvetica" charset="0"/>
                <a:cs typeface="Helvetica" charset="0"/>
              </a:endParaRPr>
            </a:p>
          </p:txBody>
        </p:sp>
      </p:grpSp>
      <p:grpSp>
        <p:nvGrpSpPr>
          <p:cNvPr id="60" name="Group 59"/>
          <p:cNvGrpSpPr/>
          <p:nvPr/>
        </p:nvGrpSpPr>
        <p:grpSpPr>
          <a:xfrm>
            <a:off x="6094663" y="1549797"/>
            <a:ext cx="3663355" cy="1164511"/>
            <a:chOff x="6365552" y="1549798"/>
            <a:chExt cx="3663355" cy="1164511"/>
          </a:xfrm>
        </p:grpSpPr>
        <p:sp>
          <p:nvSpPr>
            <p:cNvPr id="61" name="Rectangle 60"/>
            <p:cNvSpPr/>
            <p:nvPr/>
          </p:nvSpPr>
          <p:spPr>
            <a:xfrm>
              <a:off x="6365552" y="1549798"/>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2</a:t>
              </a:r>
              <a:endParaRPr lang="en-US" dirty="0">
                <a:latin typeface="Helvetica Light" charset="0"/>
                <a:ea typeface="Helvetica Light" charset="0"/>
                <a:cs typeface="Helvetica Light" charset="0"/>
              </a:endParaRPr>
            </a:p>
          </p:txBody>
        </p:sp>
        <p:sp>
          <p:nvSpPr>
            <p:cNvPr id="62" name="Rectangle 61"/>
            <p:cNvSpPr/>
            <p:nvPr/>
          </p:nvSpPr>
          <p:spPr>
            <a:xfrm>
              <a:off x="6545045" y="22423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9</a:t>
              </a:r>
              <a:endParaRPr lang="en-US" dirty="0">
                <a:latin typeface="Helvetica" charset="0"/>
                <a:ea typeface="Helvetica" charset="0"/>
                <a:cs typeface="Helvetica" charset="0"/>
              </a:endParaRPr>
            </a:p>
          </p:txBody>
        </p:sp>
        <p:sp>
          <p:nvSpPr>
            <p:cNvPr id="63" name="Rectangle 62"/>
            <p:cNvSpPr/>
            <p:nvPr/>
          </p:nvSpPr>
          <p:spPr>
            <a:xfrm>
              <a:off x="7048303" y="22423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3</a:t>
              </a:r>
              <a:endParaRPr lang="en-US" dirty="0">
                <a:solidFill>
                  <a:schemeClr val="bg1"/>
                </a:solidFill>
                <a:latin typeface="Helvetica" charset="0"/>
                <a:ea typeface="Helvetica" charset="0"/>
                <a:cs typeface="Helvetica" charset="0"/>
              </a:endParaRPr>
            </a:p>
          </p:txBody>
        </p:sp>
        <p:sp>
          <p:nvSpPr>
            <p:cNvPr id="64" name="Rectangle 63"/>
            <p:cNvSpPr/>
            <p:nvPr/>
          </p:nvSpPr>
          <p:spPr>
            <a:xfrm>
              <a:off x="7539369" y="22423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3</a:t>
              </a:r>
              <a:endParaRPr lang="en-US" dirty="0">
                <a:solidFill>
                  <a:schemeClr val="tx1"/>
                </a:solidFill>
                <a:latin typeface="Helvetica" charset="0"/>
                <a:ea typeface="Helvetica" charset="0"/>
                <a:cs typeface="Helvetica" charset="0"/>
              </a:endParaRPr>
            </a:p>
          </p:txBody>
        </p:sp>
        <p:sp>
          <p:nvSpPr>
            <p:cNvPr id="65" name="TextBox 64"/>
            <p:cNvSpPr txBox="1"/>
            <p:nvPr/>
          </p:nvSpPr>
          <p:spPr>
            <a:xfrm>
              <a:off x="6422805" y="1875547"/>
              <a:ext cx="1705834"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3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66" name="TextBox 65"/>
            <p:cNvSpPr txBox="1"/>
            <p:nvPr/>
          </p:nvSpPr>
          <p:spPr>
            <a:xfrm>
              <a:off x="8279830" y="1866300"/>
              <a:ext cx="1749077"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4 (</a:t>
              </a:r>
              <a:r>
                <a:rPr lang="en-US" dirty="0" smtClean="0">
                  <a:solidFill>
                    <a:srgbClr val="B41802"/>
                  </a:solidFill>
                  <a:latin typeface="Helvetica Light" charset="0"/>
                  <a:ea typeface="Helvetica Light" charset="0"/>
                  <a:cs typeface="Helvetica Light" charset="0"/>
                </a:rPr>
                <a:t>70%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67" name="Rectangle 66"/>
            <p:cNvSpPr/>
            <p:nvPr/>
          </p:nvSpPr>
          <p:spPr>
            <a:xfrm>
              <a:off x="8408086" y="22415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6</a:t>
              </a:r>
              <a:endParaRPr lang="en-US" dirty="0">
                <a:latin typeface="Helvetica" charset="0"/>
                <a:ea typeface="Helvetica" charset="0"/>
                <a:cs typeface="Helvetica" charset="0"/>
              </a:endParaRPr>
            </a:p>
          </p:txBody>
        </p:sp>
        <p:sp>
          <p:nvSpPr>
            <p:cNvPr id="68" name="Rectangle 67"/>
            <p:cNvSpPr/>
            <p:nvPr/>
          </p:nvSpPr>
          <p:spPr>
            <a:xfrm>
              <a:off x="8911344" y="22415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69" name="Rectangle 68"/>
            <p:cNvSpPr/>
            <p:nvPr/>
          </p:nvSpPr>
          <p:spPr>
            <a:xfrm>
              <a:off x="9402410" y="22415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grpSp>
      <p:sp>
        <p:nvSpPr>
          <p:cNvPr id="44" name="Rectangle 43"/>
          <p:cNvSpPr/>
          <p:nvPr/>
        </p:nvSpPr>
        <p:spPr>
          <a:xfrm>
            <a:off x="2105057" y="3002247"/>
            <a:ext cx="4215423" cy="1135291"/>
          </a:xfrm>
          <a:prstGeom prst="rect">
            <a:avLst/>
          </a:prstGeom>
          <a:solidFill>
            <a:schemeClr val="accent6">
              <a:lumMod val="20000"/>
              <a:lumOff val="8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6">
                    <a:lumMod val="75000"/>
                  </a:schemeClr>
                </a:solidFill>
                <a:latin typeface="Helvetica Light" charset="0"/>
                <a:ea typeface="Helvetica Light" charset="0"/>
                <a:cs typeface="Helvetica Light" charset="0"/>
              </a:rPr>
              <a:t>Energy 14</a:t>
            </a:r>
            <a:endParaRPr lang="en-US" sz="3600" dirty="0">
              <a:solidFill>
                <a:schemeClr val="accent6">
                  <a:lumMod val="75000"/>
                </a:schemeClr>
              </a:solidFill>
              <a:latin typeface="Helvetica Light" charset="0"/>
              <a:ea typeface="Helvetica Light" charset="0"/>
              <a:cs typeface="Helvetica Light" charset="0"/>
            </a:endParaRPr>
          </a:p>
        </p:txBody>
      </p:sp>
      <p:sp>
        <p:nvSpPr>
          <p:cNvPr id="45" name="Rectangle 44"/>
          <p:cNvSpPr/>
          <p:nvPr/>
        </p:nvSpPr>
        <p:spPr>
          <a:xfrm>
            <a:off x="6547425" y="3002247"/>
            <a:ext cx="3066035" cy="113529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1">
                    <a:lumMod val="75000"/>
                  </a:schemeClr>
                </a:solidFill>
                <a:latin typeface="Helvetica Light" charset="0"/>
                <a:ea typeface="Helvetica Light" charset="0"/>
                <a:cs typeface="Helvetica Light" charset="0"/>
              </a:rPr>
              <a:t>Memory 10</a:t>
            </a:r>
            <a:endParaRPr lang="en-US" sz="3600" dirty="0">
              <a:solidFill>
                <a:schemeClr val="accent1">
                  <a:lumMod val="75000"/>
                </a:schemeClr>
              </a:solidFill>
              <a:latin typeface="Helvetica Light" charset="0"/>
              <a:ea typeface="Helvetica Light" charset="0"/>
              <a:cs typeface="Helvetica Light" charset="0"/>
            </a:endParaRPr>
          </a:p>
        </p:txBody>
      </p:sp>
      <p:sp>
        <p:nvSpPr>
          <p:cNvPr id="50" name="Rectangle 49"/>
          <p:cNvSpPr/>
          <p:nvPr/>
        </p:nvSpPr>
        <p:spPr>
          <a:xfrm>
            <a:off x="2105057" y="4330909"/>
            <a:ext cx="4215423" cy="1135291"/>
          </a:xfrm>
          <a:prstGeom prst="rect">
            <a:avLst/>
          </a:prstGeom>
          <a:solidFill>
            <a:schemeClr val="accent4">
              <a:lumMod val="20000"/>
              <a:lumOff val="8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4">
                    <a:lumMod val="75000"/>
                  </a:schemeClr>
                </a:solidFill>
                <a:latin typeface="Helvetica Light" charset="0"/>
                <a:ea typeface="Helvetica Light" charset="0"/>
                <a:cs typeface="Helvetica Light" charset="0"/>
              </a:rPr>
              <a:t>Cost 14</a:t>
            </a:r>
            <a:endParaRPr lang="en-US" sz="3600" dirty="0">
              <a:solidFill>
                <a:schemeClr val="accent4">
                  <a:lumMod val="75000"/>
                </a:schemeClr>
              </a:solidFill>
              <a:latin typeface="Helvetica Light" charset="0"/>
              <a:ea typeface="Helvetica Light" charset="0"/>
              <a:cs typeface="Helvetica Light" charset="0"/>
            </a:endParaRPr>
          </a:p>
        </p:txBody>
      </p:sp>
      <p:sp>
        <p:nvSpPr>
          <p:cNvPr id="3" name="TextBox 2"/>
          <p:cNvSpPr txBox="1"/>
          <p:nvPr/>
        </p:nvSpPr>
        <p:spPr>
          <a:xfrm>
            <a:off x="8283389" y="4773706"/>
            <a:ext cx="2312894" cy="400110"/>
          </a:xfrm>
          <a:prstGeom prst="rect">
            <a:avLst/>
          </a:prstGeom>
          <a:noFill/>
        </p:spPr>
        <p:txBody>
          <a:bodyPr wrap="square" rtlCol="0">
            <a:spAutoFit/>
          </a:bodyPr>
          <a:lstStyle/>
          <a:p>
            <a:r>
              <a:rPr lang="en-US" sz="2000" dirty="0">
                <a:latin typeface="Helvetica Light" charset="0"/>
                <a:ea typeface="Helvetica Light" charset="0"/>
                <a:cs typeface="Helvetica Light" charset="0"/>
                <a:sym typeface="Wingdings"/>
              </a:rPr>
              <a:t> cloud, model </a:t>
            </a:r>
            <a:r>
              <a:rPr lang="en-US" sz="2000" dirty="0" smtClean="0">
                <a:latin typeface="Helvetica Light" charset="0"/>
                <a:ea typeface="Helvetica Light" charset="0"/>
                <a:cs typeface="Helvetica Light" charset="0"/>
                <a:sym typeface="Wingdings"/>
              </a:rPr>
              <a:t>1</a:t>
            </a:r>
            <a:endParaRPr lang="en-US" sz="2000" dirty="0">
              <a:latin typeface="Helvetica Light" charset="0"/>
              <a:ea typeface="Helvetica Light" charset="0"/>
              <a:cs typeface="Helvetica Light" charset="0"/>
              <a:sym typeface="Wingdings"/>
            </a:endParaRPr>
          </a:p>
        </p:txBody>
      </p:sp>
      <p:sp>
        <p:nvSpPr>
          <p:cNvPr id="70" name="TextBox 69"/>
          <p:cNvSpPr txBox="1"/>
          <p:nvPr/>
        </p:nvSpPr>
        <p:spPr>
          <a:xfrm>
            <a:off x="8283389" y="5083033"/>
            <a:ext cx="2447364" cy="400110"/>
          </a:xfrm>
          <a:prstGeom prst="rect">
            <a:avLst/>
          </a:prstGeom>
          <a:noFill/>
        </p:spPr>
        <p:txBody>
          <a:bodyPr wrap="square" rtlCol="0">
            <a:spAutoFit/>
          </a:bodyPr>
          <a:lstStyle/>
          <a:p>
            <a:r>
              <a:rPr lang="en-US" sz="2000" dirty="0">
                <a:latin typeface="Helvetica Light" charset="0"/>
                <a:ea typeface="Helvetica Light" charset="0"/>
                <a:cs typeface="Helvetica Light" charset="0"/>
                <a:sym typeface="Wingdings"/>
              </a:rPr>
              <a:t> device, model 4</a:t>
            </a:r>
          </a:p>
        </p:txBody>
      </p:sp>
      <p:sp>
        <p:nvSpPr>
          <p:cNvPr id="71" name="TextBox 70"/>
          <p:cNvSpPr txBox="1"/>
          <p:nvPr/>
        </p:nvSpPr>
        <p:spPr>
          <a:xfrm>
            <a:off x="8280372" y="5399651"/>
            <a:ext cx="2312894" cy="400110"/>
          </a:xfrm>
          <a:prstGeom prst="rect">
            <a:avLst/>
          </a:prstGeom>
          <a:noFill/>
        </p:spPr>
        <p:txBody>
          <a:bodyPr wrap="square" rtlCol="0">
            <a:spAutoFit/>
          </a:bodyPr>
          <a:lstStyle/>
          <a:p>
            <a:r>
              <a:rPr lang="en-US" sz="2000" dirty="0">
                <a:latin typeface="Helvetica Light" charset="0"/>
                <a:ea typeface="Helvetica Light" charset="0"/>
                <a:cs typeface="Helvetica Light" charset="0"/>
                <a:sym typeface="Wingdings"/>
              </a:rPr>
              <a:t> cloud, model </a:t>
            </a:r>
            <a:r>
              <a:rPr lang="en-US" sz="2000" dirty="0" smtClean="0">
                <a:latin typeface="Helvetica Light" charset="0"/>
                <a:ea typeface="Helvetica Light" charset="0"/>
                <a:cs typeface="Helvetica Light" charset="0"/>
                <a:sym typeface="Wingdings"/>
              </a:rPr>
              <a:t>1</a:t>
            </a:r>
            <a:endParaRPr lang="en-US" sz="2000" dirty="0">
              <a:latin typeface="Helvetica Light" charset="0"/>
              <a:ea typeface="Helvetica Light" charset="0"/>
              <a:cs typeface="Helvetica Light" charset="0"/>
              <a:sym typeface="Wingdings"/>
            </a:endParaRPr>
          </a:p>
        </p:txBody>
      </p:sp>
      <p:sp>
        <p:nvSpPr>
          <p:cNvPr id="72" name="TextBox 71"/>
          <p:cNvSpPr txBox="1"/>
          <p:nvPr/>
        </p:nvSpPr>
        <p:spPr>
          <a:xfrm>
            <a:off x="8280372" y="5692475"/>
            <a:ext cx="2312894" cy="400110"/>
          </a:xfrm>
          <a:prstGeom prst="rect">
            <a:avLst/>
          </a:prstGeom>
          <a:noFill/>
        </p:spPr>
        <p:txBody>
          <a:bodyPr wrap="square" rtlCol="0">
            <a:spAutoFit/>
          </a:bodyPr>
          <a:lstStyle/>
          <a:p>
            <a:r>
              <a:rPr lang="en-US" sz="2000" dirty="0">
                <a:latin typeface="Helvetica Light" charset="0"/>
                <a:ea typeface="Helvetica Light" charset="0"/>
                <a:cs typeface="Helvetica Light" charset="0"/>
                <a:sym typeface="Wingdings"/>
              </a:rPr>
              <a:t> cloud, model 2</a:t>
            </a:r>
          </a:p>
        </p:txBody>
      </p:sp>
      <p:sp>
        <p:nvSpPr>
          <p:cNvPr id="74" name="TextBox 73"/>
          <p:cNvSpPr txBox="1"/>
          <p:nvPr/>
        </p:nvSpPr>
        <p:spPr>
          <a:xfrm>
            <a:off x="8280371" y="5995953"/>
            <a:ext cx="2627277" cy="400110"/>
          </a:xfrm>
          <a:prstGeom prst="rect">
            <a:avLst/>
          </a:prstGeom>
          <a:noFill/>
        </p:spPr>
        <p:txBody>
          <a:bodyPr wrap="square" rtlCol="0">
            <a:spAutoFit/>
          </a:bodyPr>
          <a:lstStyle/>
          <a:p>
            <a:r>
              <a:rPr lang="en-US" sz="2000" dirty="0">
                <a:latin typeface="Helvetica Light" charset="0"/>
                <a:ea typeface="Helvetica Light" charset="0"/>
                <a:cs typeface="Helvetica Light" charset="0"/>
                <a:sym typeface="Wingdings"/>
              </a:rPr>
              <a:t> device, model </a:t>
            </a:r>
            <a:r>
              <a:rPr lang="en-US" sz="2000" dirty="0" smtClean="0">
                <a:latin typeface="Helvetica Light" charset="0"/>
                <a:ea typeface="Helvetica Light" charset="0"/>
                <a:cs typeface="Helvetica Light" charset="0"/>
                <a:sym typeface="Wingdings"/>
              </a:rPr>
              <a:t>4</a:t>
            </a:r>
            <a:endParaRPr lang="en-US" sz="2000" dirty="0">
              <a:latin typeface="Helvetica Light" charset="0"/>
              <a:ea typeface="Helvetica Light" charset="0"/>
              <a:cs typeface="Helvetica Light" charset="0"/>
              <a:sym typeface="Wingdings"/>
            </a:endParaRPr>
          </a:p>
        </p:txBody>
      </p:sp>
      <p:sp>
        <p:nvSpPr>
          <p:cNvPr id="76" name="Rectangle 75"/>
          <p:cNvSpPr/>
          <p:nvPr/>
        </p:nvSpPr>
        <p:spPr>
          <a:xfrm>
            <a:off x="2212686" y="3063240"/>
            <a:ext cx="1057020" cy="478478"/>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4</a:t>
            </a:r>
            <a:endParaRPr lang="en-US" dirty="0">
              <a:solidFill>
                <a:schemeClr val="bg1"/>
              </a:solidFill>
              <a:latin typeface="Helvetica" charset="0"/>
              <a:ea typeface="Helvetica" charset="0"/>
              <a:cs typeface="Helvetica" charset="0"/>
            </a:endParaRPr>
          </a:p>
        </p:txBody>
      </p:sp>
      <p:sp>
        <p:nvSpPr>
          <p:cNvPr id="77" name="Rectangle 76"/>
          <p:cNvSpPr/>
          <p:nvPr/>
        </p:nvSpPr>
        <p:spPr>
          <a:xfrm>
            <a:off x="2208196" y="4391651"/>
            <a:ext cx="1062632"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1</a:t>
            </a:r>
            <a:endParaRPr lang="en-US" dirty="0">
              <a:solidFill>
                <a:schemeClr val="bg1"/>
              </a:solidFill>
              <a:latin typeface="Helvetica" charset="0"/>
              <a:ea typeface="Helvetica" charset="0"/>
              <a:cs typeface="Helvetica" charset="0"/>
            </a:endParaRPr>
          </a:p>
        </p:txBody>
      </p:sp>
      <p:sp>
        <p:nvSpPr>
          <p:cNvPr id="92" name="Rectangle 91"/>
          <p:cNvSpPr/>
          <p:nvPr/>
        </p:nvSpPr>
        <p:spPr>
          <a:xfrm>
            <a:off x="3397982" y="4391651"/>
            <a:ext cx="1062632"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1</a:t>
            </a:r>
            <a:endParaRPr lang="en-US" dirty="0">
              <a:solidFill>
                <a:schemeClr val="bg1"/>
              </a:solidFill>
              <a:latin typeface="Helvetica" charset="0"/>
              <a:ea typeface="Helvetica" charset="0"/>
              <a:cs typeface="Helvetica" charset="0"/>
            </a:endParaRPr>
          </a:p>
        </p:txBody>
      </p:sp>
      <p:sp>
        <p:nvSpPr>
          <p:cNvPr id="93" name="Rectangle 92"/>
          <p:cNvSpPr/>
          <p:nvPr/>
        </p:nvSpPr>
        <p:spPr>
          <a:xfrm>
            <a:off x="4540782" y="4391651"/>
            <a:ext cx="478478"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Helvetica" charset="0"/>
                <a:ea typeface="Helvetica" charset="0"/>
                <a:cs typeface="Helvetica" charset="0"/>
              </a:rPr>
              <a:t>m2</a:t>
            </a:r>
            <a:endParaRPr lang="en-US" dirty="0">
              <a:solidFill>
                <a:schemeClr val="bg1"/>
              </a:solidFill>
              <a:latin typeface="Helvetica" charset="0"/>
              <a:ea typeface="Helvetica" charset="0"/>
              <a:cs typeface="Helvetica" charset="0"/>
            </a:endParaRPr>
          </a:p>
        </p:txBody>
      </p:sp>
      <p:sp>
        <p:nvSpPr>
          <p:cNvPr id="94" name="Rectangle 93"/>
          <p:cNvSpPr/>
          <p:nvPr/>
        </p:nvSpPr>
        <p:spPr>
          <a:xfrm>
            <a:off x="3402471" y="3060616"/>
            <a:ext cx="1058143" cy="478478"/>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4</a:t>
            </a:r>
            <a:endParaRPr lang="en-US" dirty="0">
              <a:solidFill>
                <a:schemeClr val="bg1"/>
              </a:solidFill>
              <a:latin typeface="Helvetica" charset="0"/>
              <a:ea typeface="Helvetica" charset="0"/>
              <a:cs typeface="Helvetica" charset="0"/>
            </a:endParaRPr>
          </a:p>
        </p:txBody>
      </p:sp>
      <p:sp>
        <p:nvSpPr>
          <p:cNvPr id="96" name="Rectangle 95"/>
          <p:cNvSpPr/>
          <p:nvPr/>
        </p:nvSpPr>
        <p:spPr>
          <a:xfrm>
            <a:off x="2359308" y="5724557"/>
            <a:ext cx="291178" cy="808115"/>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97" name="TextBox 96"/>
          <p:cNvSpPr txBox="1"/>
          <p:nvPr/>
        </p:nvSpPr>
        <p:spPr>
          <a:xfrm>
            <a:off x="2361903" y="6540886"/>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1</a:t>
            </a:r>
            <a:endParaRPr lang="en-US" dirty="0">
              <a:latin typeface="Helvetica Light" charset="0"/>
              <a:ea typeface="Helvetica Light" charset="0"/>
              <a:cs typeface="Helvetica Light" charset="0"/>
            </a:endParaRPr>
          </a:p>
        </p:txBody>
      </p:sp>
      <p:sp>
        <p:nvSpPr>
          <p:cNvPr id="98" name="Rectangle 97"/>
          <p:cNvSpPr/>
          <p:nvPr/>
        </p:nvSpPr>
        <p:spPr>
          <a:xfrm>
            <a:off x="2821889" y="5922364"/>
            <a:ext cx="291178" cy="618522"/>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99" name="TextBox 98"/>
          <p:cNvSpPr txBox="1"/>
          <p:nvPr/>
        </p:nvSpPr>
        <p:spPr>
          <a:xfrm>
            <a:off x="2823186"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2</a:t>
            </a:r>
            <a:endParaRPr lang="en-US" dirty="0">
              <a:latin typeface="Helvetica Light" charset="0"/>
              <a:ea typeface="Helvetica Light" charset="0"/>
              <a:cs typeface="Helvetica Light" charset="0"/>
            </a:endParaRPr>
          </a:p>
        </p:txBody>
      </p:sp>
      <p:sp>
        <p:nvSpPr>
          <p:cNvPr id="101" name="Rectangle 100"/>
          <p:cNvSpPr/>
          <p:nvPr/>
        </p:nvSpPr>
        <p:spPr>
          <a:xfrm>
            <a:off x="3269180" y="5724533"/>
            <a:ext cx="291178" cy="808115"/>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2" name="TextBox 101"/>
          <p:cNvSpPr txBox="1"/>
          <p:nvPr/>
        </p:nvSpPr>
        <p:spPr>
          <a:xfrm>
            <a:off x="3271775"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3</a:t>
            </a:r>
            <a:endParaRPr lang="en-US" dirty="0">
              <a:latin typeface="Helvetica Light" charset="0"/>
              <a:ea typeface="Helvetica Light" charset="0"/>
              <a:cs typeface="Helvetica Light" charset="0"/>
            </a:endParaRPr>
          </a:p>
        </p:txBody>
      </p:sp>
      <p:sp>
        <p:nvSpPr>
          <p:cNvPr id="103" name="Rectangle 102"/>
          <p:cNvSpPr/>
          <p:nvPr/>
        </p:nvSpPr>
        <p:spPr>
          <a:xfrm>
            <a:off x="3703896" y="5797862"/>
            <a:ext cx="291178" cy="734786"/>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4" name="TextBox 103"/>
          <p:cNvSpPr txBox="1"/>
          <p:nvPr/>
        </p:nvSpPr>
        <p:spPr>
          <a:xfrm>
            <a:off x="3706491"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4</a:t>
            </a:r>
            <a:endParaRPr lang="en-US" dirty="0">
              <a:latin typeface="Helvetica Light" charset="0"/>
              <a:ea typeface="Helvetica Light" charset="0"/>
              <a:cs typeface="Helvetica Light" charset="0"/>
            </a:endParaRPr>
          </a:p>
        </p:txBody>
      </p:sp>
      <p:sp>
        <p:nvSpPr>
          <p:cNvPr id="105" name="Rectangle 104"/>
          <p:cNvSpPr/>
          <p:nvPr/>
        </p:nvSpPr>
        <p:spPr>
          <a:xfrm>
            <a:off x="4139872" y="5922364"/>
            <a:ext cx="291178" cy="610284"/>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6" name="TextBox 105"/>
          <p:cNvSpPr txBox="1"/>
          <p:nvPr/>
        </p:nvSpPr>
        <p:spPr>
          <a:xfrm>
            <a:off x="4142467"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5</a:t>
            </a:r>
            <a:endParaRPr lang="en-US" dirty="0">
              <a:latin typeface="Helvetica Light" charset="0"/>
              <a:ea typeface="Helvetica Light" charset="0"/>
              <a:cs typeface="Helvetica Light" charset="0"/>
            </a:endParaRPr>
          </a:p>
        </p:txBody>
      </p:sp>
      <p:sp>
        <p:nvSpPr>
          <p:cNvPr id="107" name="Rounded Rectangle 106"/>
          <p:cNvSpPr/>
          <p:nvPr/>
        </p:nvSpPr>
        <p:spPr>
          <a:xfrm>
            <a:off x="7201217" y="4384672"/>
            <a:ext cx="3027319" cy="660645"/>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charset="0"/>
                <a:ea typeface="Helvetica" charset="0"/>
                <a:cs typeface="Helvetica" charset="0"/>
              </a:rPr>
              <a:t>P</a:t>
            </a:r>
            <a:r>
              <a:rPr lang="en-US" sz="2800" dirty="0" smtClean="0">
                <a:latin typeface="Helvetica" charset="0"/>
                <a:ea typeface="Helvetica" charset="0"/>
                <a:cs typeface="Helvetica" charset="0"/>
              </a:rPr>
              <a:t>acking problem</a:t>
            </a:r>
            <a:endParaRPr lang="en-US" sz="2800" dirty="0">
              <a:latin typeface="Helvetica" charset="0"/>
              <a:ea typeface="Helvetica" charset="0"/>
              <a:cs typeface="Helvetica" charset="0"/>
            </a:endParaRPr>
          </a:p>
        </p:txBody>
      </p:sp>
      <p:cxnSp>
        <p:nvCxnSpPr>
          <p:cNvPr id="108" name="Straight Arrow Connector 107"/>
          <p:cNvCxnSpPr/>
          <p:nvPr/>
        </p:nvCxnSpPr>
        <p:spPr>
          <a:xfrm>
            <a:off x="6320480" y="3832412"/>
            <a:ext cx="858404" cy="804533"/>
          </a:xfrm>
          <a:prstGeom prst="straightConnector1">
            <a:avLst/>
          </a:prstGeom>
          <a:ln w="57150">
            <a:solidFill>
              <a:srgbClr val="B41802"/>
            </a:solidFill>
            <a:tailEnd type="triangle" w="lg" len="lg"/>
          </a:ln>
        </p:spPr>
        <p:style>
          <a:lnRef idx="3">
            <a:schemeClr val="dk1"/>
          </a:lnRef>
          <a:fillRef idx="0">
            <a:schemeClr val="dk1"/>
          </a:fillRef>
          <a:effectRef idx="2">
            <a:schemeClr val="dk1"/>
          </a:effectRef>
          <a:fontRef idx="minor">
            <a:schemeClr val="tx1"/>
          </a:fontRef>
        </p:style>
      </p:cxnSp>
      <p:cxnSp>
        <p:nvCxnSpPr>
          <p:cNvPr id="109" name="Straight Arrow Connector 108"/>
          <p:cNvCxnSpPr/>
          <p:nvPr/>
        </p:nvCxnSpPr>
        <p:spPr>
          <a:xfrm flipV="1">
            <a:off x="6320480" y="4760259"/>
            <a:ext cx="829467" cy="138296"/>
          </a:xfrm>
          <a:prstGeom prst="straightConnector1">
            <a:avLst/>
          </a:prstGeom>
          <a:ln w="57150">
            <a:solidFill>
              <a:srgbClr val="B41802"/>
            </a:solidFill>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895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p:bldP spid="70" grpId="0"/>
      <p:bldP spid="71" grpId="0"/>
      <p:bldP spid="72" grpId="0"/>
      <p:bldP spid="74" grpId="0"/>
      <p:bldP spid="76" grpId="0" animBg="1"/>
      <p:bldP spid="77" grpId="0" animBg="1"/>
      <p:bldP spid="92" grpId="0" animBg="1"/>
      <p:bldP spid="93" grpId="0" animBg="1"/>
      <p:bldP spid="94" grpId="0" animBg="1"/>
      <p:bldP spid="96" grpId="0" animBg="1"/>
      <p:bldP spid="97" grpId="0"/>
      <p:bldP spid="98" grpId="0" animBg="1"/>
      <p:bldP spid="99" grpId="0"/>
      <p:bldP spid="101" grpId="0" animBg="1"/>
      <p:bldP spid="102" grpId="0"/>
      <p:bldP spid="103" grpId="0" animBg="1"/>
      <p:bldP spid="104" grpId="0"/>
      <p:bldP spid="105" grpId="0" animBg="1"/>
      <p:bldP spid="106" grpId="0"/>
      <p:bldP spid="10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model scheduling</a:t>
            </a:r>
          </a:p>
        </p:txBody>
      </p:sp>
      <p:sp>
        <p:nvSpPr>
          <p:cNvPr id="4" name="Slide Number Placeholder 3"/>
          <p:cNvSpPr>
            <a:spLocks noGrp="1"/>
          </p:cNvSpPr>
          <p:nvPr>
            <p:ph type="sldNum" sz="quarter" idx="12"/>
          </p:nvPr>
        </p:nvSpPr>
        <p:spPr/>
        <p:txBody>
          <a:bodyPr/>
          <a:lstStyle/>
          <a:p>
            <a:fld id="{0AECF9B7-30E9-6B4C-876D-A8C2F8FB72ED}" type="slidenum">
              <a:rPr lang="en-US" smtClean="0"/>
              <a:t>21</a:t>
            </a:fld>
            <a:endParaRPr lang="en-US"/>
          </a:p>
        </p:txBody>
      </p:sp>
      <p:sp>
        <p:nvSpPr>
          <p:cNvPr id="5" name="TextBox 4"/>
          <p:cNvSpPr txBox="1"/>
          <p:nvPr/>
        </p:nvSpPr>
        <p:spPr>
          <a:xfrm>
            <a:off x="540821" y="3136378"/>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Mobile device</a:t>
            </a:r>
            <a:endParaRPr lang="en-US" sz="2800" dirty="0">
              <a:latin typeface="Helvetica Light" charset="0"/>
              <a:ea typeface="Helvetica Light" charset="0"/>
              <a:cs typeface="Helvetica Light" charset="0"/>
            </a:endParaRPr>
          </a:p>
        </p:txBody>
      </p:sp>
      <p:sp>
        <p:nvSpPr>
          <p:cNvPr id="6" name="TextBox 5"/>
          <p:cNvSpPr txBox="1"/>
          <p:nvPr/>
        </p:nvSpPr>
        <p:spPr>
          <a:xfrm>
            <a:off x="540821" y="4636945"/>
            <a:ext cx="1431470" cy="523220"/>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Cloud</a:t>
            </a:r>
            <a:endParaRPr lang="en-US" sz="2800" dirty="0">
              <a:latin typeface="Helvetica Light" charset="0"/>
              <a:ea typeface="Helvetica Light" charset="0"/>
              <a:cs typeface="Helvetica Light" charset="0"/>
            </a:endParaRPr>
          </a:p>
        </p:txBody>
      </p:sp>
      <p:sp>
        <p:nvSpPr>
          <p:cNvPr id="7" name="TextBox 6"/>
          <p:cNvSpPr txBox="1"/>
          <p:nvPr/>
        </p:nvSpPr>
        <p:spPr>
          <a:xfrm>
            <a:off x="528175" y="1688524"/>
            <a:ext cx="1431470" cy="954107"/>
          </a:xfrm>
          <a:prstGeom prst="rect">
            <a:avLst/>
          </a:prstGeom>
          <a:noFill/>
        </p:spPr>
        <p:txBody>
          <a:bodyPr wrap="square" rtlCol="0">
            <a:spAutoFit/>
          </a:bodyPr>
          <a:lstStyle/>
          <a:p>
            <a:r>
              <a:rPr lang="en-US" sz="2800" dirty="0" smtClean="0">
                <a:latin typeface="Helvetica Light" charset="0"/>
                <a:ea typeface="Helvetica Light" charset="0"/>
                <a:cs typeface="Helvetica Light" charset="0"/>
              </a:rPr>
              <a:t>Model Pool</a:t>
            </a:r>
            <a:endParaRPr lang="en-US" sz="2800" dirty="0">
              <a:latin typeface="Helvetica Light" charset="0"/>
              <a:ea typeface="Helvetica Light" charset="0"/>
              <a:cs typeface="Helvetica Light" charset="0"/>
            </a:endParaRPr>
          </a:p>
        </p:txBody>
      </p:sp>
      <p:cxnSp>
        <p:nvCxnSpPr>
          <p:cNvPr id="10" name="Straight Connector 9"/>
          <p:cNvCxnSpPr/>
          <p:nvPr/>
        </p:nvCxnSpPr>
        <p:spPr>
          <a:xfrm>
            <a:off x="243840" y="2889504"/>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43840" y="4236720"/>
            <a:ext cx="11436096"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243840" y="5541264"/>
            <a:ext cx="6308285" cy="0"/>
          </a:xfrm>
          <a:prstGeom prst="line">
            <a:avLst/>
          </a:prstGeom>
          <a:ln w="19050">
            <a:solidFill>
              <a:schemeClr val="tx1">
                <a:lumMod val="75000"/>
                <a:lumOff val="25000"/>
              </a:schemeClr>
            </a:solidFill>
            <a:prstDash val="dash"/>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528174" y="5833130"/>
            <a:ext cx="1576883" cy="461665"/>
          </a:xfrm>
          <a:prstGeom prst="rect">
            <a:avLst/>
          </a:prstGeom>
          <a:noFill/>
        </p:spPr>
        <p:txBody>
          <a:bodyPr wrap="square" rtlCol="0">
            <a:spAutoFit/>
          </a:bodyPr>
          <a:lstStyle/>
          <a:p>
            <a:r>
              <a:rPr lang="en-US" sz="2400" dirty="0" smtClean="0">
                <a:latin typeface="Helvetica Light" charset="0"/>
                <a:ea typeface="Helvetica Light" charset="0"/>
                <a:cs typeface="Helvetica Light" charset="0"/>
              </a:rPr>
              <a:t>Accuracy</a:t>
            </a:r>
            <a:endParaRPr lang="en-US" sz="2400" dirty="0">
              <a:latin typeface="Helvetica Light" charset="0"/>
              <a:ea typeface="Helvetica Light" charset="0"/>
              <a:cs typeface="Helvetica Light" charset="0"/>
            </a:endParaRPr>
          </a:p>
        </p:txBody>
      </p:sp>
      <p:cxnSp>
        <p:nvCxnSpPr>
          <p:cNvPr id="46" name="Straight Arrow Connector 45"/>
          <p:cNvCxnSpPr/>
          <p:nvPr/>
        </p:nvCxnSpPr>
        <p:spPr>
          <a:xfrm flipV="1">
            <a:off x="2160397" y="5613153"/>
            <a:ext cx="0" cy="927733"/>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2147389" y="6540886"/>
            <a:ext cx="4577411" cy="0"/>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sp>
        <p:nvSpPr>
          <p:cNvPr id="100" name="Rectangle 99"/>
          <p:cNvSpPr/>
          <p:nvPr/>
        </p:nvSpPr>
        <p:spPr>
          <a:xfrm>
            <a:off x="6992880" y="4346150"/>
            <a:ext cx="3982004" cy="2375325"/>
          </a:xfrm>
          <a:prstGeom prst="rect">
            <a:avLst/>
          </a:prstGeom>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2000" dirty="0" smtClean="0">
                <a:latin typeface="Helvetica Light" charset="0"/>
                <a:ea typeface="Helvetica Light" charset="0"/>
                <a:cs typeface="Helvetica Light" charset="0"/>
              </a:rPr>
              <a:t>Requests:</a:t>
            </a:r>
          </a:p>
          <a:p>
            <a:pPr marL="457200" indent="-457200">
              <a:buFont typeface="+mj-lt"/>
              <a:buAutoNum type="arabicPeriod"/>
            </a:pPr>
            <a:r>
              <a:rPr lang="en-US" sz="2000" dirty="0">
                <a:latin typeface="Helvetica Light" charset="0"/>
                <a:ea typeface="Helvetica Light" charset="0"/>
                <a:cs typeface="Helvetica Light" charset="0"/>
              </a:rPr>
              <a:t>task 1 </a:t>
            </a:r>
            <a:r>
              <a:rPr lang="en-US" sz="2000" dirty="0">
                <a:latin typeface="Helvetica Light" charset="0"/>
                <a:ea typeface="Helvetica Light" charset="0"/>
                <a:cs typeface="Helvetica Light" charset="0"/>
                <a:sym typeface="Wingdings"/>
              </a:rPr>
              <a:t> cloud, model 1</a:t>
            </a:r>
          </a:p>
          <a:p>
            <a:pPr marL="457200" indent="-457200">
              <a:buFont typeface="+mj-lt"/>
              <a:buAutoNum type="arabicPeriod"/>
            </a:pPr>
            <a:r>
              <a:rPr lang="en-US" sz="2000" dirty="0">
                <a:latin typeface="Helvetica Light" charset="0"/>
                <a:ea typeface="Helvetica Light" charset="0"/>
                <a:cs typeface="Helvetica Light" charset="0"/>
                <a:sym typeface="Wingdings"/>
              </a:rPr>
              <a:t>task 2  device, model 4</a:t>
            </a:r>
          </a:p>
          <a:p>
            <a:pPr marL="457200" indent="-457200">
              <a:buFont typeface="+mj-lt"/>
              <a:buAutoNum type="arabicPeriod"/>
            </a:pPr>
            <a:r>
              <a:rPr lang="en-US" sz="2000" dirty="0">
                <a:latin typeface="Helvetica Light" charset="0"/>
                <a:ea typeface="Helvetica Light" charset="0"/>
                <a:cs typeface="Helvetica Light" charset="0"/>
                <a:sym typeface="Wingdings"/>
              </a:rPr>
              <a:t>task 1  cloud, model 1</a:t>
            </a:r>
          </a:p>
          <a:p>
            <a:pPr marL="457200" indent="-457200">
              <a:buFont typeface="+mj-lt"/>
              <a:buAutoNum type="arabicPeriod"/>
            </a:pPr>
            <a:r>
              <a:rPr lang="en-US" sz="2000" dirty="0">
                <a:latin typeface="Helvetica Light" charset="0"/>
                <a:ea typeface="Helvetica Light" charset="0"/>
                <a:cs typeface="Helvetica Light" charset="0"/>
                <a:sym typeface="Wingdings"/>
              </a:rPr>
              <a:t>task 1  cloud, model 2</a:t>
            </a:r>
          </a:p>
          <a:p>
            <a:pPr marL="457200" indent="-457200">
              <a:buFont typeface="+mj-lt"/>
              <a:buAutoNum type="arabicPeriod"/>
            </a:pPr>
            <a:r>
              <a:rPr lang="en-US" sz="2000" dirty="0">
                <a:latin typeface="Helvetica Light" charset="0"/>
                <a:ea typeface="Helvetica Light" charset="0"/>
                <a:cs typeface="Helvetica Light" charset="0"/>
                <a:sym typeface="Wingdings"/>
              </a:rPr>
              <a:t>task 2  device, model </a:t>
            </a:r>
            <a:r>
              <a:rPr lang="en-US" sz="2000" dirty="0" smtClean="0">
                <a:latin typeface="Helvetica Light" charset="0"/>
                <a:ea typeface="Helvetica Light" charset="0"/>
                <a:cs typeface="Helvetica Light" charset="0"/>
                <a:sym typeface="Wingdings"/>
              </a:rPr>
              <a:t>4</a:t>
            </a:r>
          </a:p>
          <a:p>
            <a:pPr marL="457200" indent="-457200">
              <a:buFont typeface="+mj-lt"/>
              <a:buAutoNum type="arabicPeriod"/>
            </a:pPr>
            <a:r>
              <a:rPr lang="en-US" sz="2000" dirty="0" smtClean="0">
                <a:solidFill>
                  <a:srgbClr val="C00000"/>
                </a:solidFill>
                <a:latin typeface="Helvetica Light" charset="0"/>
                <a:ea typeface="Helvetica Light" charset="0"/>
                <a:cs typeface="Helvetica Light" charset="0"/>
                <a:sym typeface="Wingdings"/>
              </a:rPr>
              <a:t>task 1</a:t>
            </a:r>
            <a:endParaRPr lang="en-US" sz="2000" dirty="0">
              <a:solidFill>
                <a:srgbClr val="C00000"/>
              </a:solidFill>
              <a:latin typeface="Helvetica Light" charset="0"/>
              <a:ea typeface="Helvetica Light" charset="0"/>
              <a:cs typeface="Helvetica Light" charset="0"/>
              <a:sym typeface="Wingdings"/>
            </a:endParaRPr>
          </a:p>
        </p:txBody>
      </p:sp>
      <p:sp>
        <p:nvSpPr>
          <p:cNvPr id="44" name="Rectangle 43"/>
          <p:cNvSpPr/>
          <p:nvPr/>
        </p:nvSpPr>
        <p:spPr>
          <a:xfrm>
            <a:off x="2105057" y="3002247"/>
            <a:ext cx="4215423" cy="1135291"/>
          </a:xfrm>
          <a:prstGeom prst="rect">
            <a:avLst/>
          </a:prstGeom>
          <a:solidFill>
            <a:schemeClr val="accent6">
              <a:lumMod val="20000"/>
              <a:lumOff val="80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6">
                    <a:lumMod val="75000"/>
                  </a:schemeClr>
                </a:solidFill>
                <a:latin typeface="Helvetica Light" charset="0"/>
                <a:ea typeface="Helvetica Light" charset="0"/>
                <a:cs typeface="Helvetica Light" charset="0"/>
              </a:rPr>
              <a:t>Energy 14</a:t>
            </a:r>
            <a:endParaRPr lang="en-US" sz="3600" dirty="0">
              <a:solidFill>
                <a:schemeClr val="accent6">
                  <a:lumMod val="75000"/>
                </a:schemeClr>
              </a:solidFill>
              <a:latin typeface="Helvetica Light" charset="0"/>
              <a:ea typeface="Helvetica Light" charset="0"/>
              <a:cs typeface="Helvetica Light" charset="0"/>
            </a:endParaRPr>
          </a:p>
        </p:txBody>
      </p:sp>
      <p:sp>
        <p:nvSpPr>
          <p:cNvPr id="45" name="Rectangle 44"/>
          <p:cNvSpPr/>
          <p:nvPr/>
        </p:nvSpPr>
        <p:spPr>
          <a:xfrm>
            <a:off x="6547425" y="3002247"/>
            <a:ext cx="3066035" cy="1135291"/>
          </a:xfrm>
          <a:prstGeom prst="rect">
            <a:avLst/>
          </a:prstGeom>
          <a:solidFill>
            <a:schemeClr val="accent1">
              <a:lumMod val="20000"/>
              <a:lumOff val="8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1">
                    <a:lumMod val="75000"/>
                  </a:schemeClr>
                </a:solidFill>
                <a:latin typeface="Helvetica Light" charset="0"/>
                <a:ea typeface="Helvetica Light" charset="0"/>
                <a:cs typeface="Helvetica Light" charset="0"/>
              </a:rPr>
              <a:t>Memory 10</a:t>
            </a:r>
            <a:endParaRPr lang="en-US" sz="3600" dirty="0">
              <a:solidFill>
                <a:schemeClr val="accent1">
                  <a:lumMod val="75000"/>
                </a:schemeClr>
              </a:solidFill>
              <a:latin typeface="Helvetica Light" charset="0"/>
              <a:ea typeface="Helvetica Light" charset="0"/>
              <a:cs typeface="Helvetica Light" charset="0"/>
            </a:endParaRPr>
          </a:p>
        </p:txBody>
      </p:sp>
      <p:sp>
        <p:nvSpPr>
          <p:cNvPr id="50" name="Rectangle 49"/>
          <p:cNvSpPr/>
          <p:nvPr/>
        </p:nvSpPr>
        <p:spPr>
          <a:xfrm>
            <a:off x="2105057" y="4330909"/>
            <a:ext cx="4215423" cy="1135291"/>
          </a:xfrm>
          <a:prstGeom prst="rect">
            <a:avLst/>
          </a:prstGeom>
          <a:solidFill>
            <a:schemeClr val="accent4">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accent4">
                    <a:lumMod val="75000"/>
                  </a:schemeClr>
                </a:solidFill>
                <a:latin typeface="Helvetica Light" charset="0"/>
                <a:ea typeface="Helvetica Light" charset="0"/>
                <a:cs typeface="Helvetica Light" charset="0"/>
              </a:rPr>
              <a:t>Cost 14</a:t>
            </a:r>
            <a:endParaRPr lang="en-US" sz="3600" dirty="0">
              <a:solidFill>
                <a:schemeClr val="accent4">
                  <a:lumMod val="75000"/>
                </a:schemeClr>
              </a:solidFill>
              <a:latin typeface="Helvetica Light" charset="0"/>
              <a:ea typeface="Helvetica Light" charset="0"/>
              <a:cs typeface="Helvetica Light" charset="0"/>
            </a:endParaRPr>
          </a:p>
        </p:txBody>
      </p:sp>
      <p:sp>
        <p:nvSpPr>
          <p:cNvPr id="47" name="Rectangle 46"/>
          <p:cNvSpPr/>
          <p:nvPr/>
        </p:nvSpPr>
        <p:spPr>
          <a:xfrm>
            <a:off x="6665087" y="3070255"/>
            <a:ext cx="2830710" cy="478478"/>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4</a:t>
            </a:r>
            <a:endParaRPr lang="en-US" dirty="0">
              <a:solidFill>
                <a:schemeClr val="bg1"/>
              </a:solidFill>
              <a:latin typeface="Helvetica" charset="0"/>
              <a:ea typeface="Helvetica" charset="0"/>
              <a:cs typeface="Helvetica" charset="0"/>
            </a:endParaRPr>
          </a:p>
        </p:txBody>
      </p:sp>
      <p:sp>
        <p:nvSpPr>
          <p:cNvPr id="70" name="Rectangle 69"/>
          <p:cNvSpPr/>
          <p:nvPr/>
        </p:nvSpPr>
        <p:spPr>
          <a:xfrm>
            <a:off x="6665087" y="3532309"/>
            <a:ext cx="478478" cy="478478"/>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charset="0"/>
              <a:ea typeface="Helvetica" charset="0"/>
              <a:cs typeface="Helvetica" charset="0"/>
            </a:endParaRPr>
          </a:p>
        </p:txBody>
      </p:sp>
      <p:sp>
        <p:nvSpPr>
          <p:cNvPr id="71" name="Rectangle 70"/>
          <p:cNvSpPr/>
          <p:nvPr/>
        </p:nvSpPr>
        <p:spPr>
          <a:xfrm>
            <a:off x="7268480" y="3592090"/>
            <a:ext cx="2830710" cy="478478"/>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2</a:t>
            </a:r>
            <a:endParaRPr lang="en-US" dirty="0">
              <a:solidFill>
                <a:schemeClr val="bg1"/>
              </a:solidFill>
              <a:latin typeface="Helvetica" charset="0"/>
              <a:ea typeface="Helvetica" charset="0"/>
              <a:cs typeface="Helvetica" charset="0"/>
            </a:endParaRPr>
          </a:p>
        </p:txBody>
      </p:sp>
      <p:grpSp>
        <p:nvGrpSpPr>
          <p:cNvPr id="72" name="Group 71"/>
          <p:cNvGrpSpPr/>
          <p:nvPr/>
        </p:nvGrpSpPr>
        <p:grpSpPr>
          <a:xfrm>
            <a:off x="10059366" y="1445155"/>
            <a:ext cx="1701077" cy="1282175"/>
            <a:chOff x="10376262" y="1433735"/>
            <a:chExt cx="1701077" cy="1282175"/>
          </a:xfrm>
        </p:grpSpPr>
        <p:sp>
          <p:nvSpPr>
            <p:cNvPr id="73" name="Rectangle 72"/>
            <p:cNvSpPr/>
            <p:nvPr/>
          </p:nvSpPr>
          <p:spPr>
            <a:xfrm>
              <a:off x="10376265" y="1450574"/>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charset="0"/>
                <a:ea typeface="Helvetica" charset="0"/>
                <a:cs typeface="Helvetica" charset="0"/>
              </a:endParaRPr>
            </a:p>
          </p:txBody>
        </p:sp>
        <p:sp>
          <p:nvSpPr>
            <p:cNvPr id="74" name="TextBox 73"/>
            <p:cNvSpPr txBox="1"/>
            <p:nvPr/>
          </p:nvSpPr>
          <p:spPr>
            <a:xfrm>
              <a:off x="10787607" y="1433735"/>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memory</a:t>
              </a:r>
              <a:endParaRPr lang="en-US" dirty="0">
                <a:latin typeface="Helvetica Light" charset="0"/>
                <a:ea typeface="Helvetica Light" charset="0"/>
                <a:cs typeface="Helvetica Light" charset="0"/>
              </a:endParaRPr>
            </a:p>
          </p:txBody>
        </p:sp>
        <p:sp>
          <p:nvSpPr>
            <p:cNvPr id="75" name="TextBox 74"/>
            <p:cNvSpPr txBox="1"/>
            <p:nvPr/>
          </p:nvSpPr>
          <p:spPr>
            <a:xfrm>
              <a:off x="10787606" y="1875466"/>
              <a:ext cx="1064429"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energy</a:t>
              </a:r>
              <a:endParaRPr lang="en-US" dirty="0">
                <a:latin typeface="Helvetica Light" charset="0"/>
                <a:ea typeface="Helvetica Light" charset="0"/>
                <a:cs typeface="Helvetica Light" charset="0"/>
              </a:endParaRPr>
            </a:p>
          </p:txBody>
        </p:sp>
        <p:sp>
          <p:nvSpPr>
            <p:cNvPr id="76" name="Rectangle 75"/>
            <p:cNvSpPr/>
            <p:nvPr/>
          </p:nvSpPr>
          <p:spPr>
            <a:xfrm>
              <a:off x="10376263" y="1902533"/>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Helvetica" charset="0"/>
                <a:ea typeface="Helvetica" charset="0"/>
                <a:cs typeface="Helvetica" charset="0"/>
              </a:endParaRPr>
            </a:p>
          </p:txBody>
        </p:sp>
        <p:sp>
          <p:nvSpPr>
            <p:cNvPr id="77" name="Rectangle 76"/>
            <p:cNvSpPr/>
            <p:nvPr/>
          </p:nvSpPr>
          <p:spPr>
            <a:xfrm>
              <a:off x="10376262" y="234337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78" name="TextBox 77"/>
            <p:cNvSpPr txBox="1"/>
            <p:nvPr/>
          </p:nvSpPr>
          <p:spPr>
            <a:xfrm>
              <a:off x="10787606" y="2344977"/>
              <a:ext cx="128973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cost</a:t>
              </a:r>
              <a:endParaRPr lang="en-US" dirty="0">
                <a:latin typeface="Helvetica Light" charset="0"/>
                <a:ea typeface="Helvetica Light" charset="0"/>
                <a:cs typeface="Helvetica Light" charset="0"/>
              </a:endParaRPr>
            </a:p>
          </p:txBody>
        </p:sp>
      </p:grpSp>
      <p:grpSp>
        <p:nvGrpSpPr>
          <p:cNvPr id="79" name="Group 78"/>
          <p:cNvGrpSpPr/>
          <p:nvPr/>
        </p:nvGrpSpPr>
        <p:grpSpPr>
          <a:xfrm>
            <a:off x="2139138" y="1549797"/>
            <a:ext cx="3609771" cy="1164511"/>
            <a:chOff x="2487169" y="1551399"/>
            <a:chExt cx="3609771" cy="1164511"/>
          </a:xfrm>
        </p:grpSpPr>
        <p:sp>
          <p:nvSpPr>
            <p:cNvPr id="80" name="Rectangle 79"/>
            <p:cNvSpPr/>
            <p:nvPr/>
          </p:nvSpPr>
          <p:spPr>
            <a:xfrm>
              <a:off x="2487169" y="1551399"/>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1</a:t>
              </a:r>
              <a:endParaRPr lang="en-US" dirty="0">
                <a:latin typeface="Helvetica Light" charset="0"/>
                <a:ea typeface="Helvetica Light" charset="0"/>
                <a:cs typeface="Helvetica Light" charset="0"/>
              </a:endParaRPr>
            </a:p>
          </p:txBody>
        </p:sp>
        <p:sp>
          <p:nvSpPr>
            <p:cNvPr id="81" name="Rectangle 80"/>
            <p:cNvSpPr/>
            <p:nvPr/>
          </p:nvSpPr>
          <p:spPr>
            <a:xfrm>
              <a:off x="2666662" y="22439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8</a:t>
              </a:r>
              <a:endParaRPr lang="en-US" dirty="0">
                <a:latin typeface="Helvetica" charset="0"/>
                <a:ea typeface="Helvetica" charset="0"/>
                <a:cs typeface="Helvetica" charset="0"/>
              </a:endParaRPr>
            </a:p>
          </p:txBody>
        </p:sp>
        <p:sp>
          <p:nvSpPr>
            <p:cNvPr id="82" name="Rectangle 81"/>
            <p:cNvSpPr/>
            <p:nvPr/>
          </p:nvSpPr>
          <p:spPr>
            <a:xfrm>
              <a:off x="3169920" y="22439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83" name="Rectangle 82"/>
            <p:cNvSpPr/>
            <p:nvPr/>
          </p:nvSpPr>
          <p:spPr>
            <a:xfrm>
              <a:off x="3660986" y="22439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sp>
          <p:nvSpPr>
            <p:cNvPr id="84" name="TextBox 83"/>
            <p:cNvSpPr txBox="1"/>
            <p:nvPr/>
          </p:nvSpPr>
          <p:spPr>
            <a:xfrm>
              <a:off x="2555312" y="1877148"/>
              <a:ext cx="1696928"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1 (</a:t>
              </a:r>
              <a:r>
                <a:rPr lang="en-US" dirty="0" smtClean="0">
                  <a:solidFill>
                    <a:srgbClr val="B41802"/>
                  </a:solidFill>
                  <a:latin typeface="Helvetica Light" charset="0"/>
                  <a:ea typeface="Helvetica Light" charset="0"/>
                  <a:cs typeface="Helvetica Light" charset="0"/>
                </a:rPr>
                <a:t>90%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85" name="TextBox 84"/>
            <p:cNvSpPr txBox="1"/>
            <p:nvPr/>
          </p:nvSpPr>
          <p:spPr>
            <a:xfrm>
              <a:off x="4401447" y="1867901"/>
              <a:ext cx="1695493"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2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86" name="Rectangle 85"/>
            <p:cNvSpPr/>
            <p:nvPr/>
          </p:nvSpPr>
          <p:spPr>
            <a:xfrm>
              <a:off x="4529703" y="2243108"/>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5</a:t>
              </a:r>
              <a:endParaRPr lang="en-US" dirty="0">
                <a:latin typeface="Helvetica" charset="0"/>
                <a:ea typeface="Helvetica" charset="0"/>
                <a:cs typeface="Helvetica" charset="0"/>
              </a:endParaRPr>
            </a:p>
          </p:txBody>
        </p:sp>
        <p:sp>
          <p:nvSpPr>
            <p:cNvPr id="87" name="Rectangle 86"/>
            <p:cNvSpPr/>
            <p:nvPr/>
          </p:nvSpPr>
          <p:spPr>
            <a:xfrm>
              <a:off x="5032961" y="2243108"/>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1</a:t>
              </a:r>
              <a:endParaRPr lang="en-US" dirty="0">
                <a:solidFill>
                  <a:schemeClr val="bg1"/>
                </a:solidFill>
                <a:latin typeface="Helvetica" charset="0"/>
                <a:ea typeface="Helvetica" charset="0"/>
                <a:cs typeface="Helvetica" charset="0"/>
              </a:endParaRPr>
            </a:p>
          </p:txBody>
        </p:sp>
        <p:sp>
          <p:nvSpPr>
            <p:cNvPr id="88" name="Rectangle 87"/>
            <p:cNvSpPr/>
            <p:nvPr/>
          </p:nvSpPr>
          <p:spPr>
            <a:xfrm>
              <a:off x="5524027" y="2243107"/>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latin typeface="Helvetica" charset="0"/>
                  <a:ea typeface="Helvetica" charset="0"/>
                  <a:cs typeface="Helvetica" charset="0"/>
                </a:rPr>
                <a:t>1</a:t>
              </a:r>
              <a:endParaRPr lang="en-US" dirty="0">
                <a:solidFill>
                  <a:schemeClr val="tx1"/>
                </a:solidFill>
                <a:latin typeface="Helvetica" charset="0"/>
                <a:ea typeface="Helvetica" charset="0"/>
                <a:cs typeface="Helvetica" charset="0"/>
              </a:endParaRPr>
            </a:p>
          </p:txBody>
        </p:sp>
      </p:grpSp>
      <p:grpSp>
        <p:nvGrpSpPr>
          <p:cNvPr id="89" name="Group 88"/>
          <p:cNvGrpSpPr/>
          <p:nvPr/>
        </p:nvGrpSpPr>
        <p:grpSpPr>
          <a:xfrm>
            <a:off x="6094663" y="1549797"/>
            <a:ext cx="3663355" cy="1164511"/>
            <a:chOff x="6365552" y="1549798"/>
            <a:chExt cx="3663355" cy="1164511"/>
          </a:xfrm>
        </p:grpSpPr>
        <p:sp>
          <p:nvSpPr>
            <p:cNvPr id="90" name="Rectangle 89"/>
            <p:cNvSpPr/>
            <p:nvPr/>
          </p:nvSpPr>
          <p:spPr>
            <a:xfrm>
              <a:off x="6365552" y="1549798"/>
              <a:ext cx="3608832" cy="11645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smtClean="0">
                  <a:latin typeface="Helvetica Light" charset="0"/>
                  <a:ea typeface="Helvetica Light" charset="0"/>
                  <a:cs typeface="Helvetica Light" charset="0"/>
                </a:rPr>
                <a:t>Task 2</a:t>
              </a:r>
              <a:endParaRPr lang="en-US" dirty="0">
                <a:latin typeface="Helvetica Light" charset="0"/>
                <a:ea typeface="Helvetica Light" charset="0"/>
                <a:cs typeface="Helvetica Light" charset="0"/>
              </a:endParaRPr>
            </a:p>
          </p:txBody>
        </p:sp>
        <p:sp>
          <p:nvSpPr>
            <p:cNvPr id="91" name="Rectangle 90"/>
            <p:cNvSpPr/>
            <p:nvPr/>
          </p:nvSpPr>
          <p:spPr>
            <a:xfrm>
              <a:off x="6545045" y="22423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9</a:t>
              </a:r>
              <a:endParaRPr lang="en-US" dirty="0">
                <a:latin typeface="Helvetica" charset="0"/>
                <a:ea typeface="Helvetica" charset="0"/>
                <a:cs typeface="Helvetica" charset="0"/>
              </a:endParaRPr>
            </a:p>
          </p:txBody>
        </p:sp>
        <p:sp>
          <p:nvSpPr>
            <p:cNvPr id="92" name="Rectangle 91"/>
            <p:cNvSpPr/>
            <p:nvPr/>
          </p:nvSpPr>
          <p:spPr>
            <a:xfrm>
              <a:off x="7048303" y="22423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3</a:t>
              </a:r>
              <a:endParaRPr lang="en-US" dirty="0">
                <a:solidFill>
                  <a:schemeClr val="bg1"/>
                </a:solidFill>
                <a:latin typeface="Helvetica" charset="0"/>
                <a:ea typeface="Helvetica" charset="0"/>
                <a:cs typeface="Helvetica" charset="0"/>
              </a:endParaRPr>
            </a:p>
          </p:txBody>
        </p:sp>
        <p:sp>
          <p:nvSpPr>
            <p:cNvPr id="93" name="Rectangle 92"/>
            <p:cNvSpPr/>
            <p:nvPr/>
          </p:nvSpPr>
          <p:spPr>
            <a:xfrm>
              <a:off x="7539369" y="22423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3</a:t>
              </a:r>
              <a:endParaRPr lang="en-US" dirty="0">
                <a:solidFill>
                  <a:schemeClr val="tx1"/>
                </a:solidFill>
                <a:latin typeface="Helvetica" charset="0"/>
                <a:ea typeface="Helvetica" charset="0"/>
                <a:cs typeface="Helvetica" charset="0"/>
              </a:endParaRPr>
            </a:p>
          </p:txBody>
        </p:sp>
        <p:sp>
          <p:nvSpPr>
            <p:cNvPr id="94" name="TextBox 93"/>
            <p:cNvSpPr txBox="1"/>
            <p:nvPr/>
          </p:nvSpPr>
          <p:spPr>
            <a:xfrm>
              <a:off x="6422805" y="1875547"/>
              <a:ext cx="1705834"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3 (</a:t>
              </a:r>
              <a:r>
                <a:rPr lang="en-US" dirty="0" smtClean="0">
                  <a:solidFill>
                    <a:srgbClr val="B41802"/>
                  </a:solidFill>
                  <a:latin typeface="Helvetica Light" charset="0"/>
                  <a:ea typeface="Helvetica Light" charset="0"/>
                  <a:cs typeface="Helvetica Light" charset="0"/>
                </a:rPr>
                <a:t>80%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95" name="TextBox 94"/>
            <p:cNvSpPr txBox="1"/>
            <p:nvPr/>
          </p:nvSpPr>
          <p:spPr>
            <a:xfrm>
              <a:off x="8279830" y="1866300"/>
              <a:ext cx="1749077" cy="369332"/>
            </a:xfrm>
            <a:prstGeom prst="rect">
              <a:avLst/>
            </a:prstGeom>
            <a:noFill/>
          </p:spPr>
          <p:txBody>
            <a:bodyPr wrap="square" rtlCol="0">
              <a:spAutoFit/>
            </a:bodyPr>
            <a:lstStyle/>
            <a:p>
              <a:r>
                <a:rPr lang="en-US" dirty="0" smtClean="0">
                  <a:latin typeface="Helvetica Light" charset="0"/>
                  <a:ea typeface="Helvetica Light" charset="0"/>
                  <a:cs typeface="Helvetica Light" charset="0"/>
                </a:rPr>
                <a:t>model 4 (</a:t>
              </a:r>
              <a:r>
                <a:rPr lang="en-US" dirty="0" smtClean="0">
                  <a:solidFill>
                    <a:srgbClr val="B41802"/>
                  </a:solidFill>
                  <a:latin typeface="Helvetica Light" charset="0"/>
                  <a:ea typeface="Helvetica Light" charset="0"/>
                  <a:cs typeface="Helvetica Light" charset="0"/>
                </a:rPr>
                <a:t>70%</a:t>
              </a:r>
              <a:r>
                <a:rPr lang="en-US" dirty="0" smtClean="0">
                  <a:latin typeface="Helvetica Light" charset="0"/>
                  <a:ea typeface="Helvetica Light" charset="0"/>
                  <a:cs typeface="Helvetica Light" charset="0"/>
                </a:rPr>
                <a:t>)</a:t>
              </a:r>
              <a:endParaRPr lang="en-US" dirty="0">
                <a:latin typeface="Helvetica Light" charset="0"/>
                <a:ea typeface="Helvetica Light" charset="0"/>
                <a:cs typeface="Helvetica Light" charset="0"/>
              </a:endParaRPr>
            </a:p>
          </p:txBody>
        </p:sp>
        <p:sp>
          <p:nvSpPr>
            <p:cNvPr id="96" name="Rectangle 95"/>
            <p:cNvSpPr/>
            <p:nvPr/>
          </p:nvSpPr>
          <p:spPr>
            <a:xfrm>
              <a:off x="8408086" y="2241507"/>
              <a:ext cx="372533" cy="372533"/>
            </a:xfrm>
            <a:prstGeom prst="rect">
              <a:avLst/>
            </a:prstGeom>
            <a:solidFill>
              <a:schemeClr val="accent1"/>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charset="0"/>
                  <a:ea typeface="Helvetica" charset="0"/>
                  <a:cs typeface="Helvetica" charset="0"/>
                </a:rPr>
                <a:t>6</a:t>
              </a:r>
              <a:endParaRPr lang="en-US" dirty="0">
                <a:latin typeface="Helvetica" charset="0"/>
                <a:ea typeface="Helvetica" charset="0"/>
                <a:cs typeface="Helvetica" charset="0"/>
              </a:endParaRPr>
            </a:p>
          </p:txBody>
        </p:sp>
        <p:sp>
          <p:nvSpPr>
            <p:cNvPr id="97" name="Rectangle 96"/>
            <p:cNvSpPr/>
            <p:nvPr/>
          </p:nvSpPr>
          <p:spPr>
            <a:xfrm>
              <a:off x="8911344" y="2241507"/>
              <a:ext cx="372533" cy="372533"/>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2</a:t>
              </a:r>
              <a:endParaRPr lang="en-US" dirty="0">
                <a:solidFill>
                  <a:schemeClr val="bg1"/>
                </a:solidFill>
                <a:latin typeface="Helvetica" charset="0"/>
                <a:ea typeface="Helvetica" charset="0"/>
                <a:cs typeface="Helvetica" charset="0"/>
              </a:endParaRPr>
            </a:p>
          </p:txBody>
        </p:sp>
        <p:sp>
          <p:nvSpPr>
            <p:cNvPr id="98" name="Rectangle 97"/>
            <p:cNvSpPr/>
            <p:nvPr/>
          </p:nvSpPr>
          <p:spPr>
            <a:xfrm>
              <a:off x="9402410" y="2241506"/>
              <a:ext cx="372533" cy="372533"/>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2</a:t>
              </a:r>
              <a:endParaRPr lang="en-US" dirty="0">
                <a:solidFill>
                  <a:schemeClr val="tx1"/>
                </a:solidFill>
                <a:latin typeface="Helvetica" charset="0"/>
                <a:ea typeface="Helvetica" charset="0"/>
                <a:cs typeface="Helvetica" charset="0"/>
              </a:endParaRPr>
            </a:p>
          </p:txBody>
        </p:sp>
      </p:grpSp>
      <p:sp>
        <p:nvSpPr>
          <p:cNvPr id="99" name="Rectangle 98"/>
          <p:cNvSpPr/>
          <p:nvPr/>
        </p:nvSpPr>
        <p:spPr>
          <a:xfrm>
            <a:off x="2212686" y="3063240"/>
            <a:ext cx="1057020" cy="478478"/>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4</a:t>
            </a:r>
            <a:endParaRPr lang="en-US" dirty="0">
              <a:solidFill>
                <a:schemeClr val="bg1"/>
              </a:solidFill>
              <a:latin typeface="Helvetica" charset="0"/>
              <a:ea typeface="Helvetica" charset="0"/>
              <a:cs typeface="Helvetica" charset="0"/>
            </a:endParaRPr>
          </a:p>
        </p:txBody>
      </p:sp>
      <p:sp>
        <p:nvSpPr>
          <p:cNvPr id="101" name="Rectangle 100"/>
          <p:cNvSpPr/>
          <p:nvPr/>
        </p:nvSpPr>
        <p:spPr>
          <a:xfrm>
            <a:off x="2208196" y="4391651"/>
            <a:ext cx="1062632"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1</a:t>
            </a:r>
            <a:endParaRPr lang="en-US" dirty="0">
              <a:solidFill>
                <a:schemeClr val="bg1"/>
              </a:solidFill>
              <a:latin typeface="Helvetica" charset="0"/>
              <a:ea typeface="Helvetica" charset="0"/>
              <a:cs typeface="Helvetica" charset="0"/>
            </a:endParaRPr>
          </a:p>
        </p:txBody>
      </p:sp>
      <p:sp>
        <p:nvSpPr>
          <p:cNvPr id="102" name="Rectangle 101"/>
          <p:cNvSpPr/>
          <p:nvPr/>
        </p:nvSpPr>
        <p:spPr>
          <a:xfrm>
            <a:off x="3397982" y="4391651"/>
            <a:ext cx="1062632"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1</a:t>
            </a:r>
            <a:endParaRPr lang="en-US" dirty="0">
              <a:solidFill>
                <a:schemeClr val="bg1"/>
              </a:solidFill>
              <a:latin typeface="Helvetica" charset="0"/>
              <a:ea typeface="Helvetica" charset="0"/>
              <a:cs typeface="Helvetica" charset="0"/>
            </a:endParaRPr>
          </a:p>
        </p:txBody>
      </p:sp>
      <p:sp>
        <p:nvSpPr>
          <p:cNvPr id="103" name="Rectangle 102"/>
          <p:cNvSpPr/>
          <p:nvPr/>
        </p:nvSpPr>
        <p:spPr>
          <a:xfrm>
            <a:off x="2359308" y="5724557"/>
            <a:ext cx="291178" cy="808115"/>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4" name="TextBox 103"/>
          <p:cNvSpPr txBox="1"/>
          <p:nvPr/>
        </p:nvSpPr>
        <p:spPr>
          <a:xfrm>
            <a:off x="2361903" y="6540886"/>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1</a:t>
            </a:r>
            <a:endParaRPr lang="en-US" dirty="0">
              <a:latin typeface="Helvetica Light" charset="0"/>
              <a:ea typeface="Helvetica Light" charset="0"/>
              <a:cs typeface="Helvetica Light" charset="0"/>
            </a:endParaRPr>
          </a:p>
        </p:txBody>
      </p:sp>
      <p:sp>
        <p:nvSpPr>
          <p:cNvPr id="105" name="Rectangle 104"/>
          <p:cNvSpPr/>
          <p:nvPr/>
        </p:nvSpPr>
        <p:spPr>
          <a:xfrm>
            <a:off x="2821889" y="5922364"/>
            <a:ext cx="291178" cy="618522"/>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6" name="TextBox 105"/>
          <p:cNvSpPr txBox="1"/>
          <p:nvPr/>
        </p:nvSpPr>
        <p:spPr>
          <a:xfrm>
            <a:off x="2823186"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2</a:t>
            </a:r>
            <a:endParaRPr lang="en-US" dirty="0">
              <a:latin typeface="Helvetica Light" charset="0"/>
              <a:ea typeface="Helvetica Light" charset="0"/>
              <a:cs typeface="Helvetica Light" charset="0"/>
            </a:endParaRPr>
          </a:p>
        </p:txBody>
      </p:sp>
      <p:sp>
        <p:nvSpPr>
          <p:cNvPr id="107" name="Rectangle 106"/>
          <p:cNvSpPr/>
          <p:nvPr/>
        </p:nvSpPr>
        <p:spPr>
          <a:xfrm>
            <a:off x="3269180" y="5724533"/>
            <a:ext cx="291178" cy="808115"/>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08" name="TextBox 107"/>
          <p:cNvSpPr txBox="1"/>
          <p:nvPr/>
        </p:nvSpPr>
        <p:spPr>
          <a:xfrm>
            <a:off x="3271775"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3</a:t>
            </a:r>
            <a:endParaRPr lang="en-US" dirty="0">
              <a:latin typeface="Helvetica Light" charset="0"/>
              <a:ea typeface="Helvetica Light" charset="0"/>
              <a:cs typeface="Helvetica Light" charset="0"/>
            </a:endParaRPr>
          </a:p>
        </p:txBody>
      </p:sp>
      <p:sp>
        <p:nvSpPr>
          <p:cNvPr id="109" name="Rounded Rectangle 108"/>
          <p:cNvSpPr/>
          <p:nvPr/>
        </p:nvSpPr>
        <p:spPr>
          <a:xfrm>
            <a:off x="7529374" y="5182294"/>
            <a:ext cx="3053441" cy="660645"/>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charset="0"/>
                <a:ea typeface="Helvetica" charset="0"/>
                <a:cs typeface="Helvetica" charset="0"/>
              </a:rPr>
              <a:t>P</a:t>
            </a:r>
            <a:r>
              <a:rPr lang="en-US" sz="2800" dirty="0" smtClean="0">
                <a:latin typeface="Helvetica" charset="0"/>
                <a:ea typeface="Helvetica" charset="0"/>
                <a:cs typeface="Helvetica" charset="0"/>
              </a:rPr>
              <a:t>aging problem</a:t>
            </a:r>
            <a:endParaRPr lang="en-US" sz="2800" dirty="0">
              <a:latin typeface="Helvetica" charset="0"/>
              <a:ea typeface="Helvetica" charset="0"/>
              <a:cs typeface="Helvetica" charset="0"/>
            </a:endParaRPr>
          </a:p>
        </p:txBody>
      </p:sp>
      <p:sp>
        <p:nvSpPr>
          <p:cNvPr id="110" name="Rectangle 109"/>
          <p:cNvSpPr/>
          <p:nvPr/>
        </p:nvSpPr>
        <p:spPr>
          <a:xfrm>
            <a:off x="4540782" y="4391651"/>
            <a:ext cx="478478" cy="478478"/>
          </a:xfrm>
          <a:prstGeom prst="rect">
            <a:avLst/>
          </a:prstGeom>
          <a:solidFill>
            <a:schemeClr val="accent4"/>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Helvetica" charset="0"/>
                <a:ea typeface="Helvetica" charset="0"/>
                <a:cs typeface="Helvetica" charset="0"/>
              </a:rPr>
              <a:t>m2</a:t>
            </a:r>
            <a:endParaRPr lang="en-US" dirty="0">
              <a:solidFill>
                <a:schemeClr val="bg1"/>
              </a:solidFill>
              <a:latin typeface="Helvetica" charset="0"/>
              <a:ea typeface="Helvetica" charset="0"/>
              <a:cs typeface="Helvetica" charset="0"/>
            </a:endParaRPr>
          </a:p>
        </p:txBody>
      </p:sp>
      <p:sp>
        <p:nvSpPr>
          <p:cNvPr id="111" name="Rectangle 110"/>
          <p:cNvSpPr/>
          <p:nvPr/>
        </p:nvSpPr>
        <p:spPr>
          <a:xfrm>
            <a:off x="3402471" y="3060616"/>
            <a:ext cx="1058143" cy="478478"/>
          </a:xfrm>
          <a:prstGeom prst="rect">
            <a:avLst/>
          </a:prstGeom>
          <a:solidFill>
            <a:schemeClr val="accent6"/>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Helvetica" charset="0"/>
                <a:ea typeface="Helvetica" charset="0"/>
                <a:cs typeface="Helvetica" charset="0"/>
              </a:rPr>
              <a:t>model 4</a:t>
            </a:r>
            <a:endParaRPr lang="en-US" dirty="0">
              <a:solidFill>
                <a:schemeClr val="bg1"/>
              </a:solidFill>
              <a:latin typeface="Helvetica" charset="0"/>
              <a:ea typeface="Helvetica" charset="0"/>
              <a:cs typeface="Helvetica" charset="0"/>
            </a:endParaRPr>
          </a:p>
        </p:txBody>
      </p:sp>
      <p:sp>
        <p:nvSpPr>
          <p:cNvPr id="3" name="Multiply 2"/>
          <p:cNvSpPr/>
          <p:nvPr/>
        </p:nvSpPr>
        <p:spPr>
          <a:xfrm>
            <a:off x="1726817" y="4244697"/>
            <a:ext cx="5244904" cy="1339113"/>
          </a:xfrm>
          <a:prstGeom prst="mathMultiply">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2" name="Rectangle 111"/>
          <p:cNvSpPr/>
          <p:nvPr/>
        </p:nvSpPr>
        <p:spPr>
          <a:xfrm>
            <a:off x="3703896" y="5797862"/>
            <a:ext cx="291178" cy="734786"/>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13" name="TextBox 112"/>
          <p:cNvSpPr txBox="1"/>
          <p:nvPr/>
        </p:nvSpPr>
        <p:spPr>
          <a:xfrm>
            <a:off x="3706491"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4</a:t>
            </a:r>
            <a:endParaRPr lang="en-US" dirty="0">
              <a:latin typeface="Helvetica Light" charset="0"/>
              <a:ea typeface="Helvetica Light" charset="0"/>
              <a:cs typeface="Helvetica Light" charset="0"/>
            </a:endParaRPr>
          </a:p>
        </p:txBody>
      </p:sp>
      <p:sp>
        <p:nvSpPr>
          <p:cNvPr id="114" name="Rectangle 113"/>
          <p:cNvSpPr/>
          <p:nvPr/>
        </p:nvSpPr>
        <p:spPr>
          <a:xfrm>
            <a:off x="4139872" y="5922364"/>
            <a:ext cx="291178" cy="610284"/>
          </a:xfrm>
          <a:prstGeom prst="rect">
            <a:avLst/>
          </a:prstGeom>
          <a:solidFill>
            <a:srgbClr val="C00000"/>
          </a:solidFill>
          <a:ln>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charset="0"/>
              <a:ea typeface="Helvetica" charset="0"/>
              <a:cs typeface="Helvetica" charset="0"/>
            </a:endParaRPr>
          </a:p>
        </p:txBody>
      </p:sp>
      <p:sp>
        <p:nvSpPr>
          <p:cNvPr id="115" name="TextBox 114"/>
          <p:cNvSpPr txBox="1"/>
          <p:nvPr/>
        </p:nvSpPr>
        <p:spPr>
          <a:xfrm>
            <a:off x="4142467" y="6532648"/>
            <a:ext cx="288583" cy="338554"/>
          </a:xfrm>
          <a:prstGeom prst="rect">
            <a:avLst/>
          </a:prstGeom>
          <a:noFill/>
        </p:spPr>
        <p:txBody>
          <a:bodyPr wrap="square" rtlCol="0">
            <a:spAutoFit/>
          </a:bodyPr>
          <a:lstStyle/>
          <a:p>
            <a:r>
              <a:rPr lang="en-US" sz="1600" dirty="0" smtClean="0">
                <a:latin typeface="Helvetica Light" charset="0"/>
                <a:ea typeface="Helvetica Light" charset="0"/>
                <a:cs typeface="Helvetica Light" charset="0"/>
              </a:rPr>
              <a:t>5</a:t>
            </a:r>
            <a:endParaRPr lang="en-US" dirty="0">
              <a:latin typeface="Helvetica Light" charset="0"/>
              <a:ea typeface="Helvetica Light" charset="0"/>
              <a:cs typeface="Helvetica Light" charset="0"/>
            </a:endParaRPr>
          </a:p>
        </p:txBody>
      </p:sp>
      <p:cxnSp>
        <p:nvCxnSpPr>
          <p:cNvPr id="116" name="Straight Arrow Connector 115"/>
          <p:cNvCxnSpPr/>
          <p:nvPr/>
        </p:nvCxnSpPr>
        <p:spPr>
          <a:xfrm>
            <a:off x="8683931" y="4155642"/>
            <a:ext cx="329057" cy="1004523"/>
          </a:xfrm>
          <a:prstGeom prst="straightConnector1">
            <a:avLst/>
          </a:prstGeom>
          <a:ln w="57150">
            <a:solidFill>
              <a:srgbClr val="B41802"/>
            </a:solidFill>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203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childTnLst>
                          </p:cTn>
                        </p:par>
                        <p:par>
                          <p:cTn id="29" fill="hold">
                            <p:stCondLst>
                              <p:cond delay="500"/>
                            </p:stCondLst>
                            <p:childTnLst>
                              <p:par>
                                <p:cTn id="30" presetID="0" presetClass="path" presetSubtype="0" accel="50000" decel="50000" fill="hold" grpId="1" nodeType="afterEffect">
                                  <p:stCondLst>
                                    <p:cond delay="0"/>
                                  </p:stCondLst>
                                  <p:childTnLst>
                                    <p:animMotion origin="layout" path="M 4.16667E-7 -4.81481E-6 L -0.04909 -0.07476 " pathEditMode="relative" rAng="0" ptsTypes="AA">
                                      <p:cBhvr>
                                        <p:cTn id="31" dur="500" fill="hold"/>
                                        <p:tgtEl>
                                          <p:spTgt spid="71"/>
                                        </p:tgtEl>
                                        <p:attrNameLst>
                                          <p:attrName>ppt_x</p:attrName>
                                          <p:attrName>ppt_y</p:attrName>
                                        </p:attrNameLst>
                                      </p:cBhvr>
                                      <p:rCtr x="-2461" y="-3750"/>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70" grpId="0" animBg="1"/>
      <p:bldP spid="70" grpId="1" animBg="1"/>
      <p:bldP spid="71" grpId="0" animBg="1"/>
      <p:bldP spid="71" grpId="1" animBg="1"/>
      <p:bldP spid="109"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Approximate model scheduling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360863"/>
              </a:xfrm>
            </p:spPr>
            <p:txBody>
              <a:bodyPr>
                <a:normAutofit/>
              </a:bodyPr>
              <a:lstStyle/>
              <a:p>
                <a:pPr>
                  <a:lnSpc>
                    <a:spcPct val="110000"/>
                  </a:lnSpc>
                </a:pPr>
                <a:r>
                  <a:rPr lang="en-US" sz="2400" dirty="0" smtClean="0"/>
                  <a:t>Packing problem: pick versions that satisfy energy/cost budgets</a:t>
                </a:r>
                <a:br>
                  <a:rPr lang="en-US" sz="2400" dirty="0" smtClean="0"/>
                </a:br>
                <a14:m>
                  <m:oMath xmlns:m="http://schemas.openxmlformats.org/officeDocument/2006/math">
                    <m:nary>
                      <m:naryPr>
                        <m:chr m:val="∑"/>
                        <m:limLoc m:val="subSup"/>
                        <m:supHide m:val="on"/>
                        <m:ctrlPr>
                          <a:rPr lang="en-US" sz="2000" i="1" smtClean="0">
                            <a:latin typeface="Cambria Math" charset="0"/>
                            <a:ea typeface="Cambria Math" charset="0"/>
                            <a:cs typeface="Cambria Math" charset="0"/>
                          </a:rPr>
                        </m:ctrlPr>
                      </m:naryPr>
                      <m:sub>
                        <m:r>
                          <m:rPr>
                            <m:brk m:alnAt="9"/>
                          </m:rPr>
                          <a:rPr lang="en-US" sz="2000" b="0" i="1" smtClean="0">
                            <a:latin typeface="Cambria Math" charset="0"/>
                            <a:ea typeface="Cambria Math" charset="0"/>
                            <a:cs typeface="Cambria Math" charset="0"/>
                          </a:rPr>
                          <m:t>𝑡</m:t>
                        </m:r>
                      </m:sub>
                      <m:sup/>
                      <m:e>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𝑒</m:t>
                            </m:r>
                          </m:e>
                          <m:sub>
                            <m:r>
                              <a:rPr lang="en-US" sz="2000" b="0" i="1" smtClean="0">
                                <a:latin typeface="Cambria Math" charset="0"/>
                                <a:ea typeface="Cambria Math" charset="0"/>
                                <a:cs typeface="Cambria Math" charset="0"/>
                              </a:rPr>
                              <m:t>𝑖</m:t>
                            </m:r>
                          </m:sub>
                        </m:sSub>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𝑥</m:t>
                            </m:r>
                          </m:e>
                          <m:sub>
                            <m:r>
                              <a:rPr lang="en-US" sz="2000" b="0" i="1" smtClean="0">
                                <a:latin typeface="Cambria Math" charset="0"/>
                                <a:ea typeface="Cambria Math" charset="0"/>
                                <a:cs typeface="Cambria Math" charset="0"/>
                              </a:rPr>
                              <m:t>𝑖𝑡</m:t>
                            </m:r>
                          </m:sub>
                        </m:sSub>
                      </m:e>
                    </m:nary>
                    <m:r>
                      <a:rPr lang="en-US" sz="200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𝐸</m:t>
                    </m:r>
                    <m:r>
                      <a:rPr lang="en-US" sz="2000" b="0" i="1" smtClean="0">
                        <a:latin typeface="Cambria Math" charset="0"/>
                        <a:ea typeface="Cambria Math" charset="0"/>
                        <a:cs typeface="Cambria Math" charset="0"/>
                      </a:rPr>
                      <m:t>, </m:t>
                    </m:r>
                    <m:nary>
                      <m:naryPr>
                        <m:chr m:val="∑"/>
                        <m:limLoc m:val="subSup"/>
                        <m:supHide m:val="on"/>
                        <m:ctrlPr>
                          <a:rPr lang="en-US" sz="2000" b="0" i="1" smtClean="0">
                            <a:latin typeface="Cambria Math" charset="0"/>
                            <a:ea typeface="Cambria Math" charset="0"/>
                            <a:cs typeface="Cambria Math" charset="0"/>
                          </a:rPr>
                        </m:ctrlPr>
                      </m:naryPr>
                      <m:sub>
                        <m:r>
                          <m:rPr>
                            <m:brk m:alnAt="9"/>
                          </m:rPr>
                          <a:rPr lang="en-US" sz="2000" b="0" i="1" smtClean="0">
                            <a:latin typeface="Cambria Math" charset="0"/>
                            <a:ea typeface="Cambria Math" charset="0"/>
                            <a:cs typeface="Cambria Math" charset="0"/>
                          </a:rPr>
                          <m:t>𝑡</m:t>
                        </m:r>
                      </m:sub>
                      <m:sup/>
                      <m:e>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𝑐</m:t>
                            </m:r>
                          </m:e>
                          <m:sub>
                            <m:r>
                              <a:rPr lang="en-US" sz="2000" b="0" i="1" smtClean="0">
                                <a:latin typeface="Cambria Math" charset="0"/>
                                <a:ea typeface="Cambria Math" charset="0"/>
                                <a:cs typeface="Cambria Math" charset="0"/>
                              </a:rPr>
                              <m:t>𝑖</m:t>
                            </m:r>
                          </m:sub>
                        </m:sSub>
                        <m:sSubSup>
                          <m:sSubSupPr>
                            <m:ctrlPr>
                              <a:rPr lang="en-US" sz="2000" b="0" i="1" smtClean="0">
                                <a:latin typeface="Cambria Math" charset="0"/>
                                <a:ea typeface="Cambria Math" charset="0"/>
                                <a:cs typeface="Cambria Math" charset="0"/>
                              </a:rPr>
                            </m:ctrlPr>
                          </m:sSubSupPr>
                          <m:e>
                            <m:r>
                              <a:rPr lang="en-US" sz="2000" b="0" i="1" smtClean="0">
                                <a:latin typeface="Cambria Math" charset="0"/>
                                <a:ea typeface="Cambria Math" charset="0"/>
                                <a:cs typeface="Cambria Math" charset="0"/>
                              </a:rPr>
                              <m:t>𝑥</m:t>
                            </m:r>
                          </m:e>
                          <m:sub>
                            <m:r>
                              <a:rPr lang="en-US" sz="2000" b="0" i="1" smtClean="0">
                                <a:latin typeface="Cambria Math" charset="0"/>
                                <a:ea typeface="Cambria Math" charset="0"/>
                                <a:cs typeface="Cambria Math" charset="0"/>
                              </a:rPr>
                              <m:t>𝑖𝑡</m:t>
                            </m:r>
                          </m:sub>
                          <m:sup>
                            <m:r>
                              <a:rPr lang="en-US" sz="2000" b="0" i="1" smtClean="0">
                                <a:latin typeface="Cambria Math" charset="0"/>
                                <a:ea typeface="Cambria Math" charset="0"/>
                                <a:cs typeface="Cambria Math" charset="0"/>
                              </a:rPr>
                              <m:t>′</m:t>
                            </m:r>
                          </m:sup>
                        </m:sSubSup>
                      </m:e>
                    </m:nary>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𝐶</m:t>
                    </m:r>
                    <m:r>
                      <a:rPr lang="en-US" sz="2000" b="0" i="1" smtClean="0">
                        <a:latin typeface="Cambria Math" charset="0"/>
                        <a:ea typeface="Cambria Math" charset="0"/>
                        <a:cs typeface="Cambria Math" charset="0"/>
                      </a:rPr>
                      <m:t>  (</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𝑥</m:t>
                        </m:r>
                      </m:e>
                      <m:sub>
                        <m:r>
                          <a:rPr lang="en-US" sz="2000" b="0" i="1" smtClean="0">
                            <a:latin typeface="Cambria Math" charset="0"/>
                            <a:ea typeface="Cambria Math" charset="0"/>
                            <a:cs typeface="Cambria Math" charset="0"/>
                          </a:rPr>
                          <m:t>𝑖𝑡</m:t>
                        </m:r>
                      </m:sub>
                    </m:sSub>
                    <m:r>
                      <a:rPr lang="en-US" sz="2000" b="0" i="1" smtClean="0">
                        <a:latin typeface="Cambria Math" charset="0"/>
                        <a:ea typeface="Cambria Math" charset="0"/>
                        <a:cs typeface="Cambria Math" charset="0"/>
                      </a:rPr>
                      <m:t>,</m:t>
                    </m:r>
                    <m:sSubSup>
                      <m:sSubSupPr>
                        <m:ctrlPr>
                          <a:rPr lang="en-US" sz="2000" b="0" i="1" smtClean="0">
                            <a:latin typeface="Cambria Math" charset="0"/>
                            <a:ea typeface="Cambria Math" charset="0"/>
                            <a:cs typeface="Cambria Math" charset="0"/>
                          </a:rPr>
                        </m:ctrlPr>
                      </m:sSubSupPr>
                      <m:e>
                        <m:r>
                          <a:rPr lang="en-US" sz="2000" b="0" i="1" smtClean="0">
                            <a:latin typeface="Cambria Math" charset="0"/>
                            <a:ea typeface="Cambria Math" charset="0"/>
                            <a:cs typeface="Cambria Math" charset="0"/>
                          </a:rPr>
                          <m:t>𝑥</m:t>
                        </m:r>
                      </m:e>
                      <m:sub>
                        <m:r>
                          <a:rPr lang="en-US" sz="2000" b="0" i="1" smtClean="0">
                            <a:latin typeface="Cambria Math" charset="0"/>
                            <a:ea typeface="Cambria Math" charset="0"/>
                            <a:cs typeface="Cambria Math" charset="0"/>
                          </a:rPr>
                          <m:t>𝑖𝑡</m:t>
                        </m:r>
                      </m:sub>
                      <m:sup>
                        <m:r>
                          <a:rPr lang="en-US" sz="2000" b="0" i="1" smtClean="0">
                            <a:latin typeface="Cambria Math" charset="0"/>
                            <a:ea typeface="Cambria Math" charset="0"/>
                            <a:cs typeface="Cambria Math" charset="0"/>
                          </a:rPr>
                          <m:t>′</m:t>
                        </m:r>
                      </m:sup>
                    </m:sSubSup>
                    <m:r>
                      <a:rPr lang="en-US" sz="2000" b="0" i="1" smtClean="0">
                        <a:latin typeface="Cambria Math" charset="0"/>
                        <a:ea typeface="Cambria Math" charset="0"/>
                        <a:cs typeface="Cambria Math" charset="0"/>
                      </a:rPr>
                      <m:t>∈</m:t>
                    </m:r>
                    <m:d>
                      <m:dPr>
                        <m:begChr m:val="["/>
                        <m:endChr m:val="]"/>
                        <m:ctrlPr>
                          <a:rPr lang="en-US" sz="2000" b="0" i="1" smtClean="0">
                            <a:latin typeface="Cambria Math" charset="0"/>
                            <a:ea typeface="Cambria Math" charset="0"/>
                            <a:cs typeface="Cambria Math" charset="0"/>
                          </a:rPr>
                        </m:ctrlPr>
                      </m:dPr>
                      <m:e>
                        <m:r>
                          <a:rPr lang="en-US" sz="2000" b="0" i="1" smtClean="0">
                            <a:latin typeface="Cambria Math" charset="0"/>
                            <a:ea typeface="Cambria Math" charset="0"/>
                            <a:cs typeface="Cambria Math" charset="0"/>
                          </a:rPr>
                          <m:t>0,1</m:t>
                        </m:r>
                      </m:e>
                    </m:d>
                    <m:r>
                      <a:rPr lang="en-US" sz="2000" b="0" i="1" smtClean="0">
                        <a:latin typeface="Cambria Math" charset="0"/>
                        <a:ea typeface="Cambria Math" charset="0"/>
                        <a:cs typeface="Cambria Math" charset="0"/>
                      </a:rPr>
                      <m:t>, </m:t>
                    </m:r>
                    <m:sSub>
                      <m:sSubPr>
                        <m:ctrlPr>
                          <a:rPr lang="en-US" sz="2000" i="1">
                            <a:latin typeface="Cambria Math" charset="0"/>
                            <a:ea typeface="Cambria Math" charset="0"/>
                            <a:cs typeface="Cambria Math" charset="0"/>
                          </a:rPr>
                        </m:ctrlPr>
                      </m:sSubPr>
                      <m:e>
                        <m:r>
                          <a:rPr lang="en-US" sz="2000" i="1">
                            <a:latin typeface="Cambria Math" charset="0"/>
                            <a:ea typeface="Cambria Math" charset="0"/>
                            <a:cs typeface="Cambria Math" charset="0"/>
                          </a:rPr>
                          <m:t>𝑥</m:t>
                        </m:r>
                      </m:e>
                      <m:sub>
                        <m:r>
                          <a:rPr lang="en-US" sz="2000" i="1">
                            <a:latin typeface="Cambria Math" charset="0"/>
                            <a:ea typeface="Cambria Math" charset="0"/>
                            <a:cs typeface="Cambria Math" charset="0"/>
                          </a:rPr>
                          <m:t>𝑖𝑡</m:t>
                        </m:r>
                      </m:sub>
                    </m:sSub>
                    <m:r>
                      <a:rPr lang="en-US" sz="2000" i="1" smtClean="0">
                        <a:latin typeface="Cambria Math" charset="0"/>
                        <a:ea typeface="Cambria Math" charset="0"/>
                        <a:cs typeface="Cambria Math" charset="0"/>
                      </a:rPr>
                      <m:t>∙</m:t>
                    </m:r>
                    <m:sSubSup>
                      <m:sSubSupPr>
                        <m:ctrlPr>
                          <a:rPr lang="en-US" sz="2000" i="1">
                            <a:latin typeface="Cambria Math" charset="0"/>
                            <a:ea typeface="Cambria Math" charset="0"/>
                            <a:cs typeface="Cambria Math" charset="0"/>
                          </a:rPr>
                        </m:ctrlPr>
                      </m:sSubSupPr>
                      <m:e>
                        <m:r>
                          <a:rPr lang="en-US" sz="2000" i="1">
                            <a:latin typeface="Cambria Math" charset="0"/>
                            <a:ea typeface="Cambria Math" charset="0"/>
                            <a:cs typeface="Cambria Math" charset="0"/>
                          </a:rPr>
                          <m:t>𝑥</m:t>
                        </m:r>
                      </m:e>
                      <m:sub>
                        <m:r>
                          <a:rPr lang="en-US" sz="2000" i="1">
                            <a:latin typeface="Cambria Math" charset="0"/>
                            <a:ea typeface="Cambria Math" charset="0"/>
                            <a:cs typeface="Cambria Math" charset="0"/>
                          </a:rPr>
                          <m:t>𝑖𝑡</m:t>
                        </m:r>
                      </m:sub>
                      <m:sup>
                        <m:r>
                          <a:rPr lang="en-US" sz="2000" i="1">
                            <a:latin typeface="Cambria Math" charset="0"/>
                            <a:ea typeface="Cambria Math" charset="0"/>
                            <a:cs typeface="Cambria Math" charset="0"/>
                          </a:rPr>
                          <m:t>′</m:t>
                        </m:r>
                      </m:sup>
                    </m:sSubSup>
                    <m:r>
                      <a:rPr lang="en-US" sz="2000" i="1">
                        <a:latin typeface="Cambria Math" charset="0"/>
                        <a:ea typeface="Cambria Math" charset="0"/>
                        <a:cs typeface="Cambria Math" charset="0"/>
                      </a:rPr>
                      <m:t>=0)</m:t>
                    </m:r>
                  </m:oMath>
                </a14:m>
                <a:endParaRPr lang="en-US" sz="2000" dirty="0" smtClean="0"/>
              </a:p>
              <a:p>
                <a:pPr>
                  <a:lnSpc>
                    <a:spcPct val="110000"/>
                  </a:lnSpc>
                </a:pPr>
                <a:r>
                  <a:rPr lang="en-US" sz="2400" dirty="0" smtClean="0"/>
                  <a:t>Paging problem: pick versions that fit in memory</a:t>
                </a:r>
                <a:br>
                  <a:rPr lang="en-US" sz="2400" dirty="0" smtClean="0"/>
                </a:br>
                <a14:m>
                  <m:oMath xmlns:m="http://schemas.openxmlformats.org/officeDocument/2006/math">
                    <m:r>
                      <a:rPr lang="en-US" sz="200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𝑇</m:t>
                    </m:r>
                    <m:r>
                      <a:rPr lang="en-US" sz="2000" b="0" i="1" smtClean="0">
                        <a:latin typeface="Cambria Math" charset="0"/>
                        <a:ea typeface="Cambria Math" charset="0"/>
                        <a:cs typeface="Cambria Math" charset="0"/>
                      </a:rPr>
                      <m:t>,</m:t>
                    </m:r>
                    <m:nary>
                      <m:naryPr>
                        <m:chr m:val="∑"/>
                        <m:limLoc m:val="subSup"/>
                        <m:ctrlPr>
                          <a:rPr lang="is-IS" sz="2000" b="0" i="1" smtClean="0">
                            <a:latin typeface="Cambria Math" charset="0"/>
                            <a:ea typeface="Cambria Math" charset="0"/>
                            <a:cs typeface="Cambria Math" charset="0"/>
                          </a:rPr>
                        </m:ctrlPr>
                      </m:naryPr>
                      <m:sub>
                        <m:r>
                          <m:rPr>
                            <m:brk m:alnAt="25"/>
                          </m:rPr>
                          <a:rPr lang="en-US" sz="2000" b="0" i="1" smtClean="0">
                            <a:latin typeface="Cambria Math" charset="0"/>
                            <a:ea typeface="Cambria Math" charset="0"/>
                            <a:cs typeface="Cambria Math" charset="0"/>
                          </a:rPr>
                          <m:t>𝑖</m:t>
                        </m:r>
                        <m:r>
                          <a:rPr lang="en-US" sz="2000" b="0" i="1" smtClean="0">
                            <a:latin typeface="Cambria Math" charset="0"/>
                            <a:ea typeface="Cambria Math" charset="0"/>
                            <a:cs typeface="Cambria Math" charset="0"/>
                          </a:rPr>
                          <m:t>=1</m:t>
                        </m:r>
                      </m:sub>
                      <m:sup>
                        <m:r>
                          <a:rPr lang="en-US" sz="2000" b="0" i="1" smtClean="0">
                            <a:latin typeface="Cambria Math" charset="0"/>
                            <a:ea typeface="Cambria Math" charset="0"/>
                            <a:cs typeface="Cambria Math" charset="0"/>
                          </a:rPr>
                          <m:t>𝑛</m:t>
                        </m:r>
                      </m:sup>
                      <m:e>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𝑠</m:t>
                            </m:r>
                          </m:e>
                          <m:sub>
                            <m:r>
                              <a:rPr lang="en-US" sz="2000" b="0" i="1" smtClean="0">
                                <a:latin typeface="Cambria Math" charset="0"/>
                                <a:ea typeface="Cambria Math" charset="0"/>
                                <a:cs typeface="Cambria Math" charset="0"/>
                              </a:rPr>
                              <m:t>𝑖</m:t>
                            </m:r>
                          </m:sub>
                        </m:sSub>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𝑥</m:t>
                            </m:r>
                          </m:e>
                          <m:sub>
                            <m:r>
                              <a:rPr lang="en-US" sz="2000" b="0" i="1" smtClean="0">
                                <a:latin typeface="Cambria Math" charset="0"/>
                                <a:ea typeface="Cambria Math" charset="0"/>
                                <a:cs typeface="Cambria Math" charset="0"/>
                              </a:rPr>
                              <m:t>𝑖𝑡</m:t>
                            </m:r>
                          </m:sub>
                        </m:sSub>
                      </m:e>
                    </m:nary>
                    <m:r>
                      <a:rPr lang="is-I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𝑆</m:t>
                    </m:r>
                    <m:r>
                      <a:rPr lang="en-US" sz="2000" b="0" i="1" smtClean="0">
                        <a:latin typeface="Cambria Math" charset="0"/>
                        <a:ea typeface="Cambria Math" charset="0"/>
                        <a:cs typeface="Cambria Math" charset="0"/>
                      </a:rPr>
                      <m:t> </m:t>
                    </m:r>
                  </m:oMath>
                </a14:m>
                <a:endParaRPr lang="en-US" sz="2000" b="0" dirty="0" smtClean="0">
                  <a:ea typeface="Cambria Math" charset="0"/>
                  <a:cs typeface="Cambria Math" charset="0"/>
                </a:endParaRPr>
              </a:p>
              <a:p>
                <a:pPr>
                  <a:lnSpc>
                    <a:spcPct val="110000"/>
                  </a:lnSpc>
                </a:pPr>
                <a:r>
                  <a:rPr lang="en-US" sz="2400" dirty="0" smtClean="0"/>
                  <a:t>Goal: maximize the accuracy</a:t>
                </a:r>
                <a:br>
                  <a:rPr lang="en-US" sz="2400" dirty="0" smtClean="0"/>
                </a:br>
                <a14:m>
                  <m:oMath xmlns:m="http://schemas.openxmlformats.org/officeDocument/2006/math">
                    <m:func>
                      <m:funcPr>
                        <m:ctrlPr>
                          <a:rPr lang="en-US" sz="2000" b="0" i="1" smtClean="0">
                            <a:latin typeface="Cambria Math" charset="0"/>
                          </a:rPr>
                        </m:ctrlPr>
                      </m:funcPr>
                      <m:fName>
                        <m:limLow>
                          <m:limLowPr>
                            <m:ctrlPr>
                              <a:rPr lang="en-US" sz="2000" b="0" i="1" smtClean="0">
                                <a:latin typeface="Cambria Math" charset="0"/>
                              </a:rPr>
                            </m:ctrlPr>
                          </m:limLowPr>
                          <m:e>
                            <m:r>
                              <m:rPr>
                                <m:sty m:val="p"/>
                              </m:rPr>
                              <a:rPr lang="en-US" sz="2000" b="0" i="0" smtClean="0">
                                <a:latin typeface="Cambria Math" charset="0"/>
                              </a:rPr>
                              <m:t>max</m:t>
                            </m:r>
                          </m:e>
                          <m:lim>
                            <m:r>
                              <a:rPr lang="en-US" sz="2000" b="0" i="1" smtClean="0">
                                <a:latin typeface="Cambria Math" charset="0"/>
                              </a:rPr>
                              <m:t>𝑥</m:t>
                            </m:r>
                          </m:lim>
                        </m:limLow>
                      </m:fName>
                      <m:e>
                        <m:nary>
                          <m:naryPr>
                            <m:chr m:val="∑"/>
                            <m:limLoc m:val="subSup"/>
                            <m:supHide m:val="on"/>
                            <m:ctrlPr>
                              <a:rPr lang="en-US" sz="2000" b="0" i="1" smtClean="0">
                                <a:latin typeface="Cambria Math" charset="0"/>
                              </a:rPr>
                            </m:ctrlPr>
                          </m:naryPr>
                          <m:sub>
                            <m:r>
                              <m:rPr>
                                <m:brk m:alnAt="9"/>
                              </m:rPr>
                              <a:rPr lang="en-US" sz="2000" b="0" i="1" smtClean="0">
                                <a:latin typeface="Cambria Math" charset="0"/>
                              </a:rPr>
                              <m:t>𝑡</m:t>
                            </m:r>
                          </m:sub>
                          <m:sup/>
                          <m:e>
                            <m:nary>
                              <m:naryPr>
                                <m:chr m:val="∑"/>
                                <m:limLoc m:val="subSup"/>
                                <m:supHide m:val="on"/>
                                <m:ctrlPr>
                                  <a:rPr lang="en-US" sz="2000" b="0" i="1" smtClean="0">
                                    <a:latin typeface="Cambria Math" charset="0"/>
                                  </a:rPr>
                                </m:ctrlPr>
                              </m:naryPr>
                              <m:sub>
                                <m:r>
                                  <m:rPr>
                                    <m:brk m:alnAt="9"/>
                                  </m:rPr>
                                  <a:rPr lang="en-US" sz="2000" b="0" i="1" smtClean="0">
                                    <a:latin typeface="Cambria Math" charset="0"/>
                                  </a:rPr>
                                  <m:t>𝑖</m:t>
                                </m:r>
                              </m:sub>
                              <m:sup/>
                              <m:e>
                                <m:sSub>
                                  <m:sSubPr>
                                    <m:ctrlPr>
                                      <a:rPr lang="en-US" sz="2000" b="0" i="1" smtClean="0">
                                        <a:latin typeface="Cambria Math" charset="0"/>
                                      </a:rPr>
                                    </m:ctrlPr>
                                  </m:sSubPr>
                                  <m:e>
                                    <m:r>
                                      <a:rPr lang="en-US" sz="2000" b="0" i="1" smtClean="0">
                                        <a:latin typeface="Cambria Math" charset="0"/>
                                      </a:rPr>
                                      <m:t>𝑎</m:t>
                                    </m:r>
                                  </m:e>
                                  <m:sub>
                                    <m:r>
                                      <a:rPr lang="en-US" sz="2000" b="0" i="1" smtClean="0">
                                        <a:latin typeface="Cambria Math" charset="0"/>
                                      </a:rPr>
                                      <m:t>𝑖</m:t>
                                    </m:r>
                                  </m:sub>
                                </m:sSub>
                                <m:r>
                                  <a:rPr lang="en-US" sz="2000" b="0" i="1" smtClean="0">
                                    <a:latin typeface="Cambria Math" charset="0"/>
                                  </a:rPr>
                                  <m:t>(</m:t>
                                </m:r>
                                <m:sSub>
                                  <m:sSubPr>
                                    <m:ctrlPr>
                                      <a:rPr lang="en-US" sz="2000" b="0" i="1" smtClean="0">
                                        <a:latin typeface="Cambria Math" charset="0"/>
                                      </a:rPr>
                                    </m:ctrlPr>
                                  </m:sSubPr>
                                  <m:e>
                                    <m:r>
                                      <a:rPr lang="en-US" sz="2000" b="0" i="1" smtClean="0">
                                        <a:latin typeface="Cambria Math" charset="0"/>
                                      </a:rPr>
                                      <m:t>𝑥</m:t>
                                    </m:r>
                                  </m:e>
                                  <m:sub>
                                    <m:r>
                                      <a:rPr lang="en-US" sz="2000" b="0" i="1" smtClean="0">
                                        <a:latin typeface="Cambria Math" charset="0"/>
                                      </a:rPr>
                                      <m:t>𝑖𝑡</m:t>
                                    </m:r>
                                  </m:sub>
                                </m:sSub>
                                <m:r>
                                  <a:rPr lang="en-US" sz="2000" b="0" i="1" smtClean="0">
                                    <a:latin typeface="Cambria Math" charset="0"/>
                                  </a:rPr>
                                  <m:t>+</m:t>
                                </m:r>
                                <m:sSubSup>
                                  <m:sSubSupPr>
                                    <m:ctrlPr>
                                      <a:rPr lang="en-US" sz="2000" b="0" i="1" smtClean="0">
                                        <a:latin typeface="Cambria Math" charset="0"/>
                                      </a:rPr>
                                    </m:ctrlPr>
                                  </m:sSubSupPr>
                                  <m:e>
                                    <m:r>
                                      <a:rPr lang="en-US" sz="2000" b="0" i="1" smtClean="0">
                                        <a:latin typeface="Cambria Math" charset="0"/>
                                      </a:rPr>
                                      <m:t>𝑥</m:t>
                                    </m:r>
                                  </m:e>
                                  <m:sub>
                                    <m:r>
                                      <a:rPr lang="en-US" sz="2000" b="0" i="1" smtClean="0">
                                        <a:latin typeface="Cambria Math" charset="0"/>
                                      </a:rPr>
                                      <m:t>𝑖𝑡</m:t>
                                    </m:r>
                                  </m:sub>
                                  <m:sup>
                                    <m:r>
                                      <a:rPr lang="en-US" sz="2000" b="0" i="1" smtClean="0">
                                        <a:latin typeface="Cambria Math" charset="0"/>
                                      </a:rPr>
                                      <m:t>′</m:t>
                                    </m:r>
                                  </m:sup>
                                </m:sSubSup>
                                <m:r>
                                  <a:rPr lang="en-US" sz="2000" b="0" i="1" smtClean="0">
                                    <a:latin typeface="Cambria Math" charset="0"/>
                                  </a:rPr>
                                  <m:t>)</m:t>
                                </m:r>
                              </m:e>
                            </m:nary>
                          </m:e>
                        </m:nary>
                      </m:e>
                    </m:func>
                  </m:oMath>
                </a14:m>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360863"/>
              </a:xfrm>
              <a:blipFill rotWithShape="0">
                <a:blip r:embed="rId3"/>
                <a:stretch>
                  <a:fillRect l="-812" t="-698"/>
                </a:stretch>
              </a:blipFill>
            </p:spPr>
            <p:txBody>
              <a:bodyPr/>
              <a:lstStyle/>
              <a:p>
                <a:r>
                  <a:rPr lang="en-US">
                    <a:noFill/>
                  </a:rPr>
                  <a:t> </a:t>
                </a:r>
              </a:p>
            </p:txBody>
          </p:sp>
        </mc:Fallback>
      </mc:AlternateContent>
      <p:sp>
        <p:nvSpPr>
          <p:cNvPr id="4" name="Rounded Rectangle 3"/>
          <p:cNvSpPr/>
          <p:nvPr/>
        </p:nvSpPr>
        <p:spPr>
          <a:xfrm>
            <a:off x="2950727" y="5525842"/>
            <a:ext cx="6290546" cy="660645"/>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charset="0"/>
                <a:ea typeface="Helvetica" charset="0"/>
                <a:cs typeface="Helvetica" charset="0"/>
              </a:rPr>
              <a:t>No known optimal online algorithms</a:t>
            </a:r>
            <a:endParaRPr lang="en-US" sz="2800" dirty="0">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0AECF9B7-30E9-6B4C-876D-A8C2F8FB72ED}" type="slidenum">
              <a:rPr lang="en-US" smtClean="0"/>
              <a:t>22</a:t>
            </a:fld>
            <a:endParaRPr lang="en-US"/>
          </a:p>
        </p:txBody>
      </p:sp>
    </p:spTree>
    <p:extLst>
      <p:ext uri="{BB962C8B-B14F-4D97-AF65-F5344CB8AC3E}">
        <p14:creationId xmlns:p14="http://schemas.microsoft.com/office/powerpoint/2010/main" val="14571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scheduler</a:t>
            </a:r>
          </a:p>
        </p:txBody>
      </p:sp>
      <p:sp>
        <p:nvSpPr>
          <p:cNvPr id="3" name="Content Placeholder 2"/>
          <p:cNvSpPr>
            <a:spLocks noGrp="1"/>
          </p:cNvSpPr>
          <p:nvPr>
            <p:ph idx="1"/>
          </p:nvPr>
        </p:nvSpPr>
        <p:spPr/>
        <p:txBody>
          <a:bodyPr/>
          <a:lstStyle/>
          <a:p>
            <a:r>
              <a:rPr lang="en-US" dirty="0" smtClean="0"/>
              <a:t>Estimate future resource use and compute the budget for each request</a:t>
            </a:r>
          </a:p>
          <a:p>
            <a:endParaRPr lang="en-US" dirty="0"/>
          </a:p>
          <a:p>
            <a:r>
              <a:rPr lang="en-US" dirty="0" smtClean="0"/>
              <a:t>Account for paging cost to reduce oscillations</a:t>
            </a:r>
          </a:p>
          <a:p>
            <a:endParaRPr lang="en-US" dirty="0" smtClean="0"/>
          </a:p>
          <a:p>
            <a:r>
              <a:rPr lang="en-US" dirty="0" smtClean="0"/>
              <a:t>Use increasingly more accurate versions of more heavily used models</a:t>
            </a:r>
            <a:endParaRPr lang="en-US" b="1" dirty="0"/>
          </a:p>
        </p:txBody>
      </p:sp>
      <p:sp>
        <p:nvSpPr>
          <p:cNvPr id="4" name="Slide Number Placeholder 3"/>
          <p:cNvSpPr>
            <a:spLocks noGrp="1"/>
          </p:cNvSpPr>
          <p:nvPr>
            <p:ph type="sldNum" sz="quarter" idx="12"/>
          </p:nvPr>
        </p:nvSpPr>
        <p:spPr/>
        <p:txBody>
          <a:bodyPr/>
          <a:lstStyle/>
          <a:p>
            <a:fld id="{0AECF9B7-30E9-6B4C-876D-A8C2F8FB72ED}" type="slidenum">
              <a:rPr lang="en-US" smtClean="0"/>
              <a:t>23</a:t>
            </a:fld>
            <a:endParaRPr lang="en-US"/>
          </a:p>
        </p:txBody>
      </p:sp>
    </p:spTree>
    <p:extLst>
      <p:ext uri="{BB962C8B-B14F-4D97-AF65-F5344CB8AC3E}">
        <p14:creationId xmlns:p14="http://schemas.microsoft.com/office/powerpoint/2010/main" val="1712643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Trace-driven evaluation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248" y="1551399"/>
            <a:ext cx="7241790" cy="5083303"/>
          </a:xfrm>
        </p:spPr>
      </p:pic>
      <p:sp>
        <p:nvSpPr>
          <p:cNvPr id="3" name="Slide Number Placeholder 2"/>
          <p:cNvSpPr>
            <a:spLocks noGrp="1"/>
          </p:cNvSpPr>
          <p:nvPr>
            <p:ph type="sldNum" sz="quarter" idx="12"/>
          </p:nvPr>
        </p:nvSpPr>
        <p:spPr/>
        <p:txBody>
          <a:bodyPr/>
          <a:lstStyle/>
          <a:p>
            <a:fld id="{0AECF9B7-30E9-6B4C-876D-A8C2F8FB72ED}" type="slidenum">
              <a:rPr lang="en-US" smtClean="0"/>
              <a:t>24</a:t>
            </a:fld>
            <a:endParaRPr lang="en-US"/>
          </a:p>
        </p:txBody>
      </p:sp>
      <p:sp>
        <p:nvSpPr>
          <p:cNvPr id="5" name="Oval 4"/>
          <p:cNvSpPr/>
          <p:nvPr/>
        </p:nvSpPr>
        <p:spPr>
          <a:xfrm>
            <a:off x="3576977" y="2753476"/>
            <a:ext cx="1546566" cy="1165381"/>
          </a:xfrm>
          <a:prstGeom prst="ellipse">
            <a:avLst/>
          </a:prstGeom>
          <a:noFill/>
          <a:ln w="38100">
            <a:solidFill>
              <a:srgbClr val="B41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528490" y="2753476"/>
            <a:ext cx="584995" cy="1165381"/>
          </a:xfrm>
          <a:prstGeom prst="ellipse">
            <a:avLst/>
          </a:prstGeom>
          <a:noFill/>
          <a:ln w="38100">
            <a:solidFill>
              <a:srgbClr val="B41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116250" y="3955554"/>
            <a:ext cx="2071294" cy="1051876"/>
          </a:xfrm>
          <a:prstGeom prst="ellipse">
            <a:avLst/>
          </a:prstGeom>
          <a:noFill/>
          <a:ln w="38100">
            <a:solidFill>
              <a:srgbClr val="B41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7" idx="6"/>
          </p:cNvCxnSpPr>
          <p:nvPr/>
        </p:nvCxnSpPr>
        <p:spPr>
          <a:xfrm flipV="1">
            <a:off x="9187544" y="4481491"/>
            <a:ext cx="435427" cy="1"/>
          </a:xfrm>
          <a:prstGeom prst="straightConnector1">
            <a:avLst/>
          </a:prstGeom>
          <a:ln w="38100">
            <a:solidFill>
              <a:srgbClr val="B41802"/>
            </a:solidFill>
            <a:tailEnd type="triangle" w="lg" len="lg"/>
          </a:ln>
        </p:spPr>
        <p:style>
          <a:lnRef idx="3">
            <a:schemeClr val="dk1"/>
          </a:lnRef>
          <a:fillRef idx="0">
            <a:schemeClr val="dk1"/>
          </a:fillRef>
          <a:effectRef idx="2">
            <a:schemeClr val="dk1"/>
          </a:effectRef>
          <a:fontRef idx="minor">
            <a:schemeClr val="tx1"/>
          </a:fontRef>
        </p:style>
      </p:cxnSp>
      <p:sp>
        <p:nvSpPr>
          <p:cNvPr id="14" name="Rounded Rectangle 13"/>
          <p:cNvSpPr/>
          <p:nvPr/>
        </p:nvSpPr>
        <p:spPr>
          <a:xfrm>
            <a:off x="9601886" y="4162638"/>
            <a:ext cx="2343436" cy="662209"/>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Helvetica Light" charset="0"/>
                <a:ea typeface="Helvetica Light" charset="0"/>
                <a:cs typeface="Helvetica Light" charset="0"/>
              </a:rPr>
              <a:t>Run out of battery</a:t>
            </a:r>
            <a:endParaRPr lang="en-US" sz="2000" dirty="0">
              <a:solidFill>
                <a:schemeClr val="tx1"/>
              </a:solidFill>
              <a:latin typeface="Helvetica Light" charset="0"/>
              <a:ea typeface="Helvetica Light" charset="0"/>
              <a:cs typeface="Helvetica Light" charset="0"/>
            </a:endParaRPr>
          </a:p>
        </p:txBody>
      </p:sp>
      <p:cxnSp>
        <p:nvCxnSpPr>
          <p:cNvPr id="15" name="Straight Arrow Connector 14"/>
          <p:cNvCxnSpPr/>
          <p:nvPr/>
        </p:nvCxnSpPr>
        <p:spPr>
          <a:xfrm flipV="1">
            <a:off x="8113485" y="3200400"/>
            <a:ext cx="1509486" cy="18349"/>
          </a:xfrm>
          <a:prstGeom prst="straightConnector1">
            <a:avLst/>
          </a:prstGeom>
          <a:ln w="38100">
            <a:solidFill>
              <a:srgbClr val="B41802"/>
            </a:solidFill>
            <a:tailEnd type="triangle" w="lg" len="lg"/>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4996543" y="3022251"/>
            <a:ext cx="4626428" cy="14863"/>
          </a:xfrm>
          <a:prstGeom prst="straightConnector1">
            <a:avLst/>
          </a:prstGeom>
          <a:ln w="38100">
            <a:solidFill>
              <a:srgbClr val="B41802"/>
            </a:solidFill>
            <a:tailEnd type="triangle" w="lg" len="lg"/>
          </a:ln>
        </p:spPr>
        <p:style>
          <a:lnRef idx="3">
            <a:schemeClr val="dk1"/>
          </a:lnRef>
          <a:fillRef idx="0">
            <a:schemeClr val="dk1"/>
          </a:fillRef>
          <a:effectRef idx="2">
            <a:schemeClr val="dk1"/>
          </a:effectRef>
          <a:fontRef idx="minor">
            <a:schemeClr val="tx1"/>
          </a:fontRef>
        </p:style>
      </p:cxnSp>
      <p:sp>
        <p:nvSpPr>
          <p:cNvPr id="20" name="Rounded Rectangle 19"/>
          <p:cNvSpPr/>
          <p:nvPr/>
        </p:nvSpPr>
        <p:spPr>
          <a:xfrm>
            <a:off x="9601886" y="2813718"/>
            <a:ext cx="2343436" cy="662209"/>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Helvetica Light" charset="0"/>
                <a:ea typeface="Helvetica Light" charset="0"/>
                <a:cs typeface="Helvetica Light" charset="0"/>
              </a:rPr>
              <a:t>Lose connectivity</a:t>
            </a:r>
            <a:endParaRPr lang="en-US" sz="2000" dirty="0">
              <a:solidFill>
                <a:schemeClr val="tx1"/>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437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3135" y="2375231"/>
            <a:ext cx="1987530" cy="271821"/>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mtClean="0"/>
              <a:t>development</a:t>
            </a:r>
            <a:r>
              <a:rPr lang="zh-CN" altLang="en-US" dirty="0" smtClean="0"/>
              <a:t> </a:t>
            </a:r>
            <a:r>
              <a:rPr lang="en-US" altLang="zh-CN" dirty="0" smtClean="0"/>
              <a:t>time</a:t>
            </a:r>
            <a:endParaRPr lang="en-US" dirty="0"/>
          </a:p>
        </p:txBody>
      </p:sp>
      <p:sp>
        <p:nvSpPr>
          <p:cNvPr id="2" name="Title 1"/>
          <p:cNvSpPr>
            <a:spLocks noGrp="1"/>
          </p:cNvSpPr>
          <p:nvPr>
            <p:ph type="title"/>
          </p:nvPr>
        </p:nvSpPr>
        <p:spPr/>
        <p:txBody>
          <a:bodyPr/>
          <a:lstStyle/>
          <a:p>
            <a:r>
              <a:rPr lang="en-US" dirty="0" smtClean="0"/>
              <a:t>MCDNN framework</a:t>
            </a:r>
            <a:endParaRPr lang="en-US" dirty="0"/>
          </a:p>
        </p:txBody>
      </p:sp>
      <p:sp>
        <p:nvSpPr>
          <p:cNvPr id="4" name="Rectangle 3"/>
          <p:cNvSpPr/>
          <p:nvPr/>
        </p:nvSpPr>
        <p:spPr>
          <a:xfrm>
            <a:off x="6745034" y="2746934"/>
            <a:ext cx="2242607" cy="393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880568" y="1579174"/>
            <a:ext cx="1533828" cy="846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compiler</a:t>
            </a:r>
            <a:endParaRPr lang="en-US" b="1" dirty="0">
              <a:solidFill>
                <a:schemeClr val="tx1"/>
              </a:solidFill>
            </a:endParaRPr>
          </a:p>
        </p:txBody>
      </p:sp>
      <p:cxnSp>
        <p:nvCxnSpPr>
          <p:cNvPr id="6" name="Straight Arrow Connector 5"/>
          <p:cNvCxnSpPr/>
          <p:nvPr/>
        </p:nvCxnSpPr>
        <p:spPr>
          <a:xfrm flipH="1">
            <a:off x="4914127" y="2002255"/>
            <a:ext cx="1966441" cy="10512"/>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54484" y="1420774"/>
            <a:ext cx="2393027" cy="923330"/>
          </a:xfrm>
          <a:prstGeom prst="rect">
            <a:avLst/>
          </a:prstGeom>
          <a:noFill/>
        </p:spPr>
        <p:txBody>
          <a:bodyPr wrap="none" rtlCol="0">
            <a:spAutoFit/>
          </a:bodyPr>
          <a:lstStyle/>
          <a:p>
            <a:pPr algn="r"/>
            <a:r>
              <a:rPr lang="en-US" dirty="0"/>
              <a:t>i</a:t>
            </a:r>
            <a:r>
              <a:rPr lang="en-US" dirty="0" smtClean="0"/>
              <a:t>nput type</a:t>
            </a:r>
            <a:br>
              <a:rPr lang="en-US" dirty="0" smtClean="0"/>
            </a:br>
            <a:r>
              <a:rPr lang="en-US" dirty="0" smtClean="0"/>
              <a:t>model schema</a:t>
            </a:r>
          </a:p>
          <a:p>
            <a:pPr algn="r"/>
            <a:r>
              <a:rPr lang="en-US" dirty="0" smtClean="0"/>
              <a:t>training/validation data</a:t>
            </a:r>
          </a:p>
        </p:txBody>
      </p:sp>
      <p:sp>
        <p:nvSpPr>
          <p:cNvPr id="9" name="Rounded Rectangle 8"/>
          <p:cNvSpPr/>
          <p:nvPr/>
        </p:nvSpPr>
        <p:spPr>
          <a:xfrm>
            <a:off x="3696173" y="3961371"/>
            <a:ext cx="1861019" cy="2722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882642" y="5889574"/>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81058" y="5893689"/>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68321" y="5888895"/>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077890" y="5897561"/>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19885" y="4353978"/>
            <a:ext cx="1662140" cy="1179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cloud runtime</a:t>
            </a:r>
          </a:p>
          <a:p>
            <a:pPr algn="ctr"/>
            <a:r>
              <a:rPr lang="en-US" dirty="0" smtClean="0">
                <a:solidFill>
                  <a:schemeClr val="tx1"/>
                </a:solidFill>
              </a:rPr>
              <a:t>scheduler</a:t>
            </a:r>
            <a:r>
              <a:rPr lang="en-US" dirty="0">
                <a:solidFill>
                  <a:schemeClr val="tx1"/>
                </a:solidFill>
              </a:rPr>
              <a:t/>
            </a:r>
            <a:br>
              <a:rPr lang="en-US" dirty="0">
                <a:solidFill>
                  <a:schemeClr val="tx1"/>
                </a:solidFill>
              </a:rPr>
            </a:br>
            <a:r>
              <a:rPr lang="en-US" dirty="0" smtClean="0">
                <a:solidFill>
                  <a:schemeClr val="tx1"/>
                </a:solidFill>
              </a:rPr>
              <a:t>data router</a:t>
            </a:r>
          </a:p>
          <a:p>
            <a:pPr algn="ctr"/>
            <a:r>
              <a:rPr lang="en-US" dirty="0" smtClean="0">
                <a:solidFill>
                  <a:schemeClr val="tx1"/>
                </a:solidFill>
              </a:rPr>
              <a:t>profiler</a:t>
            </a:r>
            <a:endParaRPr lang="en-US" dirty="0">
              <a:solidFill>
                <a:schemeClr val="tx1"/>
              </a:solidFill>
            </a:endParaRPr>
          </a:p>
        </p:txBody>
      </p:sp>
      <p:sp>
        <p:nvSpPr>
          <p:cNvPr id="17" name="TextBox 16"/>
          <p:cNvSpPr txBox="1"/>
          <p:nvPr/>
        </p:nvSpPr>
        <p:spPr>
          <a:xfrm>
            <a:off x="4323841" y="5966698"/>
            <a:ext cx="627544" cy="369332"/>
          </a:xfrm>
          <a:prstGeom prst="rect">
            <a:avLst/>
          </a:prstGeom>
          <a:solidFill>
            <a:schemeClr val="bg1"/>
          </a:solidFill>
        </p:spPr>
        <p:txBody>
          <a:bodyPr wrap="none" rtlCol="0">
            <a:spAutoFit/>
          </a:bodyPr>
          <a:lstStyle/>
          <a:p>
            <a:r>
              <a:rPr lang="en-US" dirty="0" smtClean="0"/>
              <a:t>apps</a:t>
            </a:r>
            <a:endParaRPr lang="en-US" dirty="0"/>
          </a:p>
        </p:txBody>
      </p:sp>
      <p:sp>
        <p:nvSpPr>
          <p:cNvPr id="18" name="TextBox 17"/>
          <p:cNvSpPr txBox="1"/>
          <p:nvPr/>
        </p:nvSpPr>
        <p:spPr>
          <a:xfrm>
            <a:off x="2283267" y="4464030"/>
            <a:ext cx="1070978" cy="369332"/>
          </a:xfrm>
          <a:prstGeom prst="rect">
            <a:avLst/>
          </a:prstGeom>
          <a:noFill/>
        </p:spPr>
        <p:txBody>
          <a:bodyPr wrap="square" rtlCol="0">
            <a:spAutoFit/>
          </a:bodyPr>
          <a:lstStyle/>
          <a:p>
            <a:r>
              <a:rPr lang="en-US" dirty="0" smtClean="0"/>
              <a:t>input</a:t>
            </a:r>
          </a:p>
        </p:txBody>
      </p:sp>
      <p:cxnSp>
        <p:nvCxnSpPr>
          <p:cNvPr id="19" name="Straight Arrow Connector 18"/>
          <p:cNvCxnSpPr/>
          <p:nvPr/>
        </p:nvCxnSpPr>
        <p:spPr>
          <a:xfrm>
            <a:off x="2766450" y="4784280"/>
            <a:ext cx="1038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609106" y="4741032"/>
            <a:ext cx="1220186" cy="34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584155" y="5230628"/>
            <a:ext cx="1220186" cy="342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74056" y="4417571"/>
            <a:ext cx="1070978" cy="646331"/>
          </a:xfrm>
          <a:prstGeom prst="rect">
            <a:avLst/>
          </a:prstGeom>
          <a:noFill/>
        </p:spPr>
        <p:txBody>
          <a:bodyPr wrap="square" rtlCol="0">
            <a:spAutoFit/>
          </a:bodyPr>
          <a:lstStyle/>
          <a:p>
            <a:r>
              <a:rPr lang="en-US" dirty="0" smtClean="0"/>
              <a:t>input</a:t>
            </a:r>
          </a:p>
          <a:p>
            <a:endParaRPr lang="en-US" dirty="0"/>
          </a:p>
        </p:txBody>
      </p:sp>
      <p:sp>
        <p:nvSpPr>
          <p:cNvPr id="23" name="TextBox 22"/>
          <p:cNvSpPr txBox="1"/>
          <p:nvPr/>
        </p:nvSpPr>
        <p:spPr>
          <a:xfrm>
            <a:off x="5679534" y="5164367"/>
            <a:ext cx="830677" cy="369332"/>
          </a:xfrm>
          <a:prstGeom prst="rect">
            <a:avLst/>
          </a:prstGeom>
          <a:noFill/>
        </p:spPr>
        <p:txBody>
          <a:bodyPr wrap="none" rtlCol="0">
            <a:spAutoFit/>
          </a:bodyPr>
          <a:lstStyle/>
          <a:p>
            <a:r>
              <a:rPr lang="en-US" dirty="0" smtClean="0"/>
              <a:t>classes</a:t>
            </a:r>
          </a:p>
        </p:txBody>
      </p:sp>
      <p:cxnSp>
        <p:nvCxnSpPr>
          <p:cNvPr id="24" name="Straight Arrow Connector 23"/>
          <p:cNvCxnSpPr/>
          <p:nvPr/>
        </p:nvCxnSpPr>
        <p:spPr>
          <a:xfrm>
            <a:off x="4668321" y="5535886"/>
            <a:ext cx="0" cy="3203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89699" y="5475035"/>
            <a:ext cx="830677" cy="369332"/>
          </a:xfrm>
          <a:prstGeom prst="rect">
            <a:avLst/>
          </a:prstGeom>
          <a:noFill/>
        </p:spPr>
        <p:txBody>
          <a:bodyPr wrap="none" rtlCol="0">
            <a:spAutoFit/>
          </a:bodyPr>
          <a:lstStyle/>
          <a:p>
            <a:r>
              <a:rPr lang="en-US" dirty="0" smtClean="0"/>
              <a:t>classes</a:t>
            </a:r>
            <a:endParaRPr lang="en-US" dirty="0"/>
          </a:p>
        </p:txBody>
      </p:sp>
      <p:sp>
        <p:nvSpPr>
          <p:cNvPr id="26" name="TextBox 25"/>
          <p:cNvSpPr txBox="1"/>
          <p:nvPr/>
        </p:nvSpPr>
        <p:spPr>
          <a:xfrm>
            <a:off x="8695107" y="1658547"/>
            <a:ext cx="937830" cy="923330"/>
          </a:xfrm>
          <a:prstGeom prst="rect">
            <a:avLst/>
          </a:prstGeom>
          <a:noFill/>
        </p:spPr>
        <p:txBody>
          <a:bodyPr wrap="square" rtlCol="0">
            <a:spAutoFit/>
          </a:bodyPr>
          <a:lstStyle/>
          <a:p>
            <a:r>
              <a:rPr lang="en-US" dirty="0"/>
              <a:t>t</a:t>
            </a:r>
            <a:r>
              <a:rPr lang="en-US" dirty="0" smtClean="0"/>
              <a:t>rained </a:t>
            </a:r>
            <a:br>
              <a:rPr lang="en-US" dirty="0" smtClean="0"/>
            </a:br>
            <a:r>
              <a:rPr lang="en-US" dirty="0" smtClean="0"/>
              <a:t>model </a:t>
            </a:r>
          </a:p>
          <a:p>
            <a:pPr algn="just"/>
            <a:r>
              <a:rPr lang="en-US" dirty="0" smtClean="0"/>
              <a:t>catalog</a:t>
            </a:r>
            <a:endParaRPr lang="en-US" dirty="0"/>
          </a:p>
        </p:txBody>
      </p:sp>
      <p:sp>
        <p:nvSpPr>
          <p:cNvPr id="27" name="Rectangle 26"/>
          <p:cNvSpPr/>
          <p:nvPr/>
        </p:nvSpPr>
        <p:spPr>
          <a:xfrm>
            <a:off x="3794383" y="4343464"/>
            <a:ext cx="1679554" cy="1152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
            </a:r>
            <a:r>
              <a:rPr lang="en-US" b="1" dirty="0" smtClean="0">
                <a:solidFill>
                  <a:schemeClr val="tx1"/>
                </a:solidFill>
              </a:rPr>
              <a:t>evice runtime</a:t>
            </a:r>
          </a:p>
          <a:p>
            <a:pPr algn="ctr"/>
            <a:r>
              <a:rPr lang="en-US" dirty="0" smtClean="0">
                <a:solidFill>
                  <a:schemeClr val="tx1"/>
                </a:solidFill>
              </a:rPr>
              <a:t>scheduler</a:t>
            </a:r>
            <a:br>
              <a:rPr lang="en-US" dirty="0" smtClean="0">
                <a:solidFill>
                  <a:schemeClr val="tx1"/>
                </a:solidFill>
              </a:rPr>
            </a:br>
            <a:r>
              <a:rPr lang="en-US" dirty="0" smtClean="0">
                <a:solidFill>
                  <a:schemeClr val="tx1"/>
                </a:solidFill>
              </a:rPr>
              <a:t>data router</a:t>
            </a:r>
          </a:p>
        </p:txBody>
      </p:sp>
      <p:cxnSp>
        <p:nvCxnSpPr>
          <p:cNvPr id="28" name="Straight Connector 27"/>
          <p:cNvCxnSpPr/>
          <p:nvPr/>
        </p:nvCxnSpPr>
        <p:spPr>
          <a:xfrm flipV="1">
            <a:off x="2340291" y="3616918"/>
            <a:ext cx="7344977" cy="272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4" idx="3"/>
          </p:cNvCxnSpPr>
          <p:nvPr/>
        </p:nvCxnSpPr>
        <p:spPr>
          <a:xfrm>
            <a:off x="8414396" y="2002255"/>
            <a:ext cx="67629" cy="2941584"/>
          </a:xfrm>
          <a:prstGeom prst="bentConnector3">
            <a:avLst>
              <a:gd name="adj1" fmla="val 4380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85205" y="6340991"/>
            <a:ext cx="700833" cy="369332"/>
          </a:xfrm>
          <a:prstGeom prst="rect">
            <a:avLst/>
          </a:prstGeom>
          <a:noFill/>
        </p:spPr>
        <p:txBody>
          <a:bodyPr wrap="none" rtlCol="0">
            <a:spAutoFit/>
          </a:bodyPr>
          <a:lstStyle/>
          <a:p>
            <a:r>
              <a:rPr lang="en-US" dirty="0" smtClean="0"/>
              <a:t>cloud</a:t>
            </a:r>
            <a:endParaRPr lang="en-US" dirty="0"/>
          </a:p>
        </p:txBody>
      </p:sp>
      <p:sp>
        <p:nvSpPr>
          <p:cNvPr id="39" name="TextBox 38"/>
          <p:cNvSpPr txBox="1"/>
          <p:nvPr/>
        </p:nvSpPr>
        <p:spPr>
          <a:xfrm>
            <a:off x="3800295" y="6373648"/>
            <a:ext cx="791050" cy="369332"/>
          </a:xfrm>
          <a:prstGeom prst="rect">
            <a:avLst/>
          </a:prstGeom>
          <a:noFill/>
        </p:spPr>
        <p:txBody>
          <a:bodyPr wrap="none" rtlCol="0">
            <a:spAutoFit/>
          </a:bodyPr>
          <a:lstStyle/>
          <a:p>
            <a:r>
              <a:rPr lang="en-US" dirty="0" smtClean="0"/>
              <a:t>device</a:t>
            </a:r>
            <a:endParaRPr lang="en-US" dirty="0"/>
          </a:p>
        </p:txBody>
      </p:sp>
      <p:sp>
        <p:nvSpPr>
          <p:cNvPr id="41" name="Right Brace 40"/>
          <p:cNvSpPr/>
          <p:nvPr/>
        </p:nvSpPr>
        <p:spPr>
          <a:xfrm>
            <a:off x="4776167" y="1535583"/>
            <a:ext cx="82169" cy="693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p:cNvSpPr/>
          <p:nvPr/>
        </p:nvSpPr>
        <p:spPr>
          <a:xfrm>
            <a:off x="2268480" y="3782068"/>
            <a:ext cx="1064916" cy="270508"/>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mtClean="0"/>
              <a:t>run time</a:t>
            </a:r>
            <a:endParaRPr lang="en-US" dirty="0"/>
          </a:p>
        </p:txBody>
      </p:sp>
    </p:spTree>
    <p:extLst>
      <p:ext uri="{BB962C8B-B14F-4D97-AF65-F5344CB8AC3E}">
        <p14:creationId xmlns:p14="http://schemas.microsoft.com/office/powerpoint/2010/main" val="7641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4" grpId="0" animBg="1"/>
      <p:bldP spid="17" grpId="0" animBg="1"/>
      <p:bldP spid="18" grpId="0"/>
      <p:bldP spid="22" grpId="0"/>
      <p:bldP spid="23" grpId="0"/>
      <p:bldP spid="25" grpId="0"/>
      <p:bldP spid="27" grpId="0" animBg="1"/>
      <p:bldP spid="38" grpId="0"/>
      <p:bldP spid="39" grpId="0"/>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3135" y="2375231"/>
            <a:ext cx="1987530" cy="271821"/>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mtClean="0"/>
              <a:t>development</a:t>
            </a:r>
            <a:r>
              <a:rPr lang="zh-CN" altLang="en-US" dirty="0" smtClean="0"/>
              <a:t> </a:t>
            </a:r>
            <a:r>
              <a:rPr lang="en-US" altLang="zh-CN" dirty="0" smtClean="0"/>
              <a:t>time</a:t>
            </a:r>
            <a:endParaRPr lang="en-US" dirty="0"/>
          </a:p>
        </p:txBody>
      </p:sp>
      <p:sp>
        <p:nvSpPr>
          <p:cNvPr id="2" name="Title 1"/>
          <p:cNvSpPr>
            <a:spLocks noGrp="1"/>
          </p:cNvSpPr>
          <p:nvPr>
            <p:ph type="title"/>
          </p:nvPr>
        </p:nvSpPr>
        <p:spPr/>
        <p:txBody>
          <a:bodyPr/>
          <a:lstStyle/>
          <a:p>
            <a:r>
              <a:rPr lang="en-US" dirty="0" smtClean="0"/>
              <a:t>MCDNN framework</a:t>
            </a:r>
            <a:endParaRPr lang="en-US" dirty="0"/>
          </a:p>
        </p:txBody>
      </p:sp>
      <p:sp>
        <p:nvSpPr>
          <p:cNvPr id="4" name="Rectangle 3"/>
          <p:cNvSpPr/>
          <p:nvPr/>
        </p:nvSpPr>
        <p:spPr>
          <a:xfrm>
            <a:off x="6745034" y="2746934"/>
            <a:ext cx="2242607" cy="393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880568" y="1579174"/>
            <a:ext cx="1533828" cy="846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compiler</a:t>
            </a:r>
            <a:endParaRPr lang="en-US" b="1" dirty="0">
              <a:solidFill>
                <a:schemeClr val="tx1"/>
              </a:solidFill>
            </a:endParaRPr>
          </a:p>
        </p:txBody>
      </p:sp>
      <p:cxnSp>
        <p:nvCxnSpPr>
          <p:cNvPr id="6" name="Straight Arrow Connector 5"/>
          <p:cNvCxnSpPr/>
          <p:nvPr/>
        </p:nvCxnSpPr>
        <p:spPr>
          <a:xfrm flipH="1">
            <a:off x="4914127" y="2002255"/>
            <a:ext cx="1966441" cy="10512"/>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54484" y="1420774"/>
            <a:ext cx="2393027" cy="923330"/>
          </a:xfrm>
          <a:prstGeom prst="rect">
            <a:avLst/>
          </a:prstGeom>
          <a:noFill/>
        </p:spPr>
        <p:txBody>
          <a:bodyPr wrap="none" rtlCol="0">
            <a:spAutoFit/>
          </a:bodyPr>
          <a:lstStyle/>
          <a:p>
            <a:pPr algn="r"/>
            <a:r>
              <a:rPr lang="en-US" dirty="0"/>
              <a:t>i</a:t>
            </a:r>
            <a:r>
              <a:rPr lang="en-US" dirty="0" smtClean="0"/>
              <a:t>nput type</a:t>
            </a:r>
            <a:br>
              <a:rPr lang="en-US" dirty="0" smtClean="0"/>
            </a:br>
            <a:r>
              <a:rPr lang="en-US" dirty="0" smtClean="0"/>
              <a:t>model schema</a:t>
            </a:r>
          </a:p>
          <a:p>
            <a:pPr algn="r"/>
            <a:r>
              <a:rPr lang="en-US" dirty="0" smtClean="0"/>
              <a:t>training/validation data</a:t>
            </a:r>
          </a:p>
        </p:txBody>
      </p:sp>
      <p:sp>
        <p:nvSpPr>
          <p:cNvPr id="9" name="Rounded Rectangle 8"/>
          <p:cNvSpPr/>
          <p:nvPr/>
        </p:nvSpPr>
        <p:spPr>
          <a:xfrm>
            <a:off x="3696173" y="3961371"/>
            <a:ext cx="1861019" cy="272262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882642" y="5889574"/>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81058" y="5893689"/>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68321" y="5888895"/>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077890" y="5897561"/>
            <a:ext cx="304800" cy="5049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19885" y="4353978"/>
            <a:ext cx="1662140" cy="1179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cloud runtime</a:t>
            </a:r>
          </a:p>
          <a:p>
            <a:pPr algn="ctr"/>
            <a:r>
              <a:rPr lang="en-US" b="1" dirty="0" smtClean="0">
                <a:solidFill>
                  <a:srgbClr val="C00000"/>
                </a:solidFill>
              </a:rPr>
              <a:t>scheduler</a:t>
            </a:r>
            <a:r>
              <a:rPr lang="en-US" dirty="0">
                <a:solidFill>
                  <a:schemeClr val="tx1"/>
                </a:solidFill>
              </a:rPr>
              <a:t/>
            </a:r>
            <a:br>
              <a:rPr lang="en-US" dirty="0">
                <a:solidFill>
                  <a:schemeClr val="tx1"/>
                </a:solidFill>
              </a:rPr>
            </a:br>
            <a:r>
              <a:rPr lang="en-US" dirty="0" smtClean="0">
                <a:solidFill>
                  <a:schemeClr val="tx1"/>
                </a:solidFill>
              </a:rPr>
              <a:t>data router</a:t>
            </a:r>
          </a:p>
          <a:p>
            <a:pPr algn="ctr"/>
            <a:r>
              <a:rPr lang="en-US" dirty="0" smtClean="0">
                <a:solidFill>
                  <a:schemeClr val="tx1"/>
                </a:solidFill>
              </a:rPr>
              <a:t>profiler</a:t>
            </a:r>
            <a:endParaRPr lang="en-US" dirty="0">
              <a:solidFill>
                <a:schemeClr val="tx1"/>
              </a:solidFill>
            </a:endParaRPr>
          </a:p>
        </p:txBody>
      </p:sp>
      <p:cxnSp>
        <p:nvCxnSpPr>
          <p:cNvPr id="15" name="Straight Connector 14"/>
          <p:cNvCxnSpPr/>
          <p:nvPr/>
        </p:nvCxnSpPr>
        <p:spPr>
          <a:xfrm flipV="1">
            <a:off x="2329407" y="2698437"/>
            <a:ext cx="7344977" cy="272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23841" y="5966698"/>
            <a:ext cx="627544" cy="369332"/>
          </a:xfrm>
          <a:prstGeom prst="rect">
            <a:avLst/>
          </a:prstGeom>
          <a:solidFill>
            <a:schemeClr val="bg1"/>
          </a:solidFill>
        </p:spPr>
        <p:txBody>
          <a:bodyPr wrap="none" rtlCol="0">
            <a:spAutoFit/>
          </a:bodyPr>
          <a:lstStyle/>
          <a:p>
            <a:r>
              <a:rPr lang="en-US" dirty="0" smtClean="0"/>
              <a:t>apps</a:t>
            </a:r>
            <a:endParaRPr lang="en-US" dirty="0"/>
          </a:p>
        </p:txBody>
      </p:sp>
      <p:sp>
        <p:nvSpPr>
          <p:cNvPr id="18" name="TextBox 17"/>
          <p:cNvSpPr txBox="1"/>
          <p:nvPr/>
        </p:nvSpPr>
        <p:spPr>
          <a:xfrm>
            <a:off x="2283267" y="4464030"/>
            <a:ext cx="1070978" cy="369332"/>
          </a:xfrm>
          <a:prstGeom prst="rect">
            <a:avLst/>
          </a:prstGeom>
          <a:noFill/>
        </p:spPr>
        <p:txBody>
          <a:bodyPr wrap="square" rtlCol="0">
            <a:spAutoFit/>
          </a:bodyPr>
          <a:lstStyle/>
          <a:p>
            <a:r>
              <a:rPr lang="en-US" dirty="0" smtClean="0"/>
              <a:t>input</a:t>
            </a:r>
          </a:p>
        </p:txBody>
      </p:sp>
      <p:cxnSp>
        <p:nvCxnSpPr>
          <p:cNvPr id="19" name="Straight Arrow Connector 18"/>
          <p:cNvCxnSpPr/>
          <p:nvPr/>
        </p:nvCxnSpPr>
        <p:spPr>
          <a:xfrm>
            <a:off x="2766450" y="4784280"/>
            <a:ext cx="1038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609106" y="4741032"/>
            <a:ext cx="1220186" cy="34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584155" y="5230628"/>
            <a:ext cx="1220186" cy="342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674056" y="4417571"/>
            <a:ext cx="1070978" cy="646331"/>
          </a:xfrm>
          <a:prstGeom prst="rect">
            <a:avLst/>
          </a:prstGeom>
          <a:noFill/>
        </p:spPr>
        <p:txBody>
          <a:bodyPr wrap="square" rtlCol="0">
            <a:spAutoFit/>
          </a:bodyPr>
          <a:lstStyle/>
          <a:p>
            <a:r>
              <a:rPr lang="en-US" dirty="0" smtClean="0"/>
              <a:t>input</a:t>
            </a:r>
          </a:p>
          <a:p>
            <a:endParaRPr lang="en-US" dirty="0"/>
          </a:p>
        </p:txBody>
      </p:sp>
      <p:sp>
        <p:nvSpPr>
          <p:cNvPr id="23" name="TextBox 22"/>
          <p:cNvSpPr txBox="1"/>
          <p:nvPr/>
        </p:nvSpPr>
        <p:spPr>
          <a:xfrm>
            <a:off x="5679534" y="5164367"/>
            <a:ext cx="830677" cy="369332"/>
          </a:xfrm>
          <a:prstGeom prst="rect">
            <a:avLst/>
          </a:prstGeom>
          <a:noFill/>
        </p:spPr>
        <p:txBody>
          <a:bodyPr wrap="none" rtlCol="0">
            <a:spAutoFit/>
          </a:bodyPr>
          <a:lstStyle/>
          <a:p>
            <a:r>
              <a:rPr lang="en-US" dirty="0" smtClean="0"/>
              <a:t>classes</a:t>
            </a:r>
          </a:p>
        </p:txBody>
      </p:sp>
      <p:cxnSp>
        <p:nvCxnSpPr>
          <p:cNvPr id="24" name="Straight Arrow Connector 23"/>
          <p:cNvCxnSpPr/>
          <p:nvPr/>
        </p:nvCxnSpPr>
        <p:spPr>
          <a:xfrm>
            <a:off x="4668321" y="5535886"/>
            <a:ext cx="0" cy="3203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89699" y="5475035"/>
            <a:ext cx="830677" cy="369332"/>
          </a:xfrm>
          <a:prstGeom prst="rect">
            <a:avLst/>
          </a:prstGeom>
          <a:noFill/>
        </p:spPr>
        <p:txBody>
          <a:bodyPr wrap="none" rtlCol="0">
            <a:spAutoFit/>
          </a:bodyPr>
          <a:lstStyle/>
          <a:p>
            <a:r>
              <a:rPr lang="en-US" dirty="0" smtClean="0"/>
              <a:t>classes</a:t>
            </a:r>
            <a:endParaRPr lang="en-US" dirty="0"/>
          </a:p>
        </p:txBody>
      </p:sp>
      <p:sp>
        <p:nvSpPr>
          <p:cNvPr id="26" name="TextBox 25"/>
          <p:cNvSpPr txBox="1"/>
          <p:nvPr/>
        </p:nvSpPr>
        <p:spPr>
          <a:xfrm>
            <a:off x="8695107" y="1658547"/>
            <a:ext cx="937830" cy="923330"/>
          </a:xfrm>
          <a:prstGeom prst="rect">
            <a:avLst/>
          </a:prstGeom>
          <a:noFill/>
        </p:spPr>
        <p:txBody>
          <a:bodyPr wrap="square" rtlCol="0">
            <a:spAutoFit/>
          </a:bodyPr>
          <a:lstStyle/>
          <a:p>
            <a:r>
              <a:rPr lang="en-US" dirty="0"/>
              <a:t>t</a:t>
            </a:r>
            <a:r>
              <a:rPr lang="en-US" dirty="0" smtClean="0"/>
              <a:t>rained </a:t>
            </a:r>
            <a:br>
              <a:rPr lang="en-US" dirty="0" smtClean="0"/>
            </a:br>
            <a:r>
              <a:rPr lang="en-US" dirty="0" smtClean="0"/>
              <a:t>model </a:t>
            </a:r>
          </a:p>
          <a:p>
            <a:pPr algn="just"/>
            <a:r>
              <a:rPr lang="en-US" dirty="0" smtClean="0"/>
              <a:t>catalog</a:t>
            </a:r>
            <a:endParaRPr lang="en-US" dirty="0"/>
          </a:p>
        </p:txBody>
      </p:sp>
      <p:sp>
        <p:nvSpPr>
          <p:cNvPr id="27" name="Rectangle 26"/>
          <p:cNvSpPr/>
          <p:nvPr/>
        </p:nvSpPr>
        <p:spPr>
          <a:xfrm>
            <a:off x="3794383" y="4343464"/>
            <a:ext cx="1679554" cy="11520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
            </a:r>
            <a:r>
              <a:rPr lang="en-US" b="1" dirty="0" smtClean="0">
                <a:solidFill>
                  <a:schemeClr val="tx1"/>
                </a:solidFill>
              </a:rPr>
              <a:t>evice runtime</a:t>
            </a:r>
          </a:p>
          <a:p>
            <a:pPr algn="ctr"/>
            <a:r>
              <a:rPr lang="en-US" b="1" dirty="0" smtClean="0">
                <a:solidFill>
                  <a:srgbClr val="C00000"/>
                </a:solidFill>
              </a:rPr>
              <a:t>scheduler</a:t>
            </a:r>
            <a:r>
              <a:rPr lang="en-US" dirty="0" smtClean="0">
                <a:solidFill>
                  <a:schemeClr val="tx1"/>
                </a:solidFill>
              </a:rPr>
              <a:t/>
            </a:r>
            <a:br>
              <a:rPr lang="en-US" dirty="0" smtClean="0">
                <a:solidFill>
                  <a:schemeClr val="tx1"/>
                </a:solidFill>
              </a:rPr>
            </a:br>
            <a:r>
              <a:rPr lang="en-US" dirty="0" smtClean="0">
                <a:solidFill>
                  <a:schemeClr val="tx1"/>
                </a:solidFill>
              </a:rPr>
              <a:t>data router</a:t>
            </a:r>
          </a:p>
        </p:txBody>
      </p:sp>
      <p:cxnSp>
        <p:nvCxnSpPr>
          <p:cNvPr id="28" name="Straight Connector 27"/>
          <p:cNvCxnSpPr/>
          <p:nvPr/>
        </p:nvCxnSpPr>
        <p:spPr>
          <a:xfrm flipV="1">
            <a:off x="2340291" y="3616918"/>
            <a:ext cx="7344977" cy="2729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80568" y="2869965"/>
            <a:ext cx="1533828" cy="694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specializer</a:t>
            </a:r>
            <a:endParaRPr lang="en-US" b="1" dirty="0">
              <a:solidFill>
                <a:schemeClr val="tx1"/>
              </a:solidFill>
            </a:endParaRPr>
          </a:p>
        </p:txBody>
      </p:sp>
      <p:cxnSp>
        <p:nvCxnSpPr>
          <p:cNvPr id="31" name="Straight Arrow Connector 30"/>
          <p:cNvCxnSpPr>
            <a:endCxn id="4" idx="0"/>
          </p:cNvCxnSpPr>
          <p:nvPr/>
        </p:nvCxnSpPr>
        <p:spPr>
          <a:xfrm>
            <a:off x="7647482" y="3564273"/>
            <a:ext cx="3473" cy="7897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634160" y="3564273"/>
            <a:ext cx="3013322" cy="779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8133684" y="3586455"/>
            <a:ext cx="1" cy="751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842999" y="3774459"/>
            <a:ext cx="621196" cy="369332"/>
          </a:xfrm>
          <a:prstGeom prst="rect">
            <a:avLst/>
          </a:prstGeom>
          <a:solidFill>
            <a:schemeClr val="bg1"/>
          </a:solidFill>
        </p:spPr>
        <p:txBody>
          <a:bodyPr wrap="none" rtlCol="0">
            <a:spAutoFit/>
          </a:bodyPr>
          <a:lstStyle/>
          <a:p>
            <a:r>
              <a:rPr lang="en-US" dirty="0" smtClean="0"/>
              <a:t>stats</a:t>
            </a:r>
          </a:p>
        </p:txBody>
      </p:sp>
      <p:cxnSp>
        <p:nvCxnSpPr>
          <p:cNvPr id="35" name="Elbow Connector 34"/>
          <p:cNvCxnSpPr>
            <a:endCxn id="4" idx="3"/>
          </p:cNvCxnSpPr>
          <p:nvPr/>
        </p:nvCxnSpPr>
        <p:spPr>
          <a:xfrm>
            <a:off x="8414396" y="2002255"/>
            <a:ext cx="67629" cy="2941584"/>
          </a:xfrm>
          <a:prstGeom prst="bentConnector3">
            <a:avLst>
              <a:gd name="adj1" fmla="val 4380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676476" y="3723550"/>
            <a:ext cx="1941172" cy="369332"/>
          </a:xfrm>
          <a:prstGeom prst="rect">
            <a:avLst/>
          </a:prstGeom>
          <a:solidFill>
            <a:schemeClr val="bg1"/>
          </a:solidFill>
        </p:spPr>
        <p:txBody>
          <a:bodyPr wrap="none" rtlCol="0">
            <a:spAutoFit/>
          </a:bodyPr>
          <a:lstStyle/>
          <a:p>
            <a:r>
              <a:rPr lang="en-US" dirty="0"/>
              <a:t>s</a:t>
            </a:r>
            <a:r>
              <a:rPr lang="en-US" dirty="0" smtClean="0"/>
              <a:t>pecialized models</a:t>
            </a:r>
          </a:p>
        </p:txBody>
      </p:sp>
      <p:cxnSp>
        <p:nvCxnSpPr>
          <p:cNvPr id="37" name="Straight Arrow Connector 36"/>
          <p:cNvCxnSpPr/>
          <p:nvPr/>
        </p:nvCxnSpPr>
        <p:spPr>
          <a:xfrm flipH="1">
            <a:off x="8414396" y="3217119"/>
            <a:ext cx="2892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85205" y="6340991"/>
            <a:ext cx="700833" cy="369332"/>
          </a:xfrm>
          <a:prstGeom prst="rect">
            <a:avLst/>
          </a:prstGeom>
          <a:noFill/>
        </p:spPr>
        <p:txBody>
          <a:bodyPr wrap="none" rtlCol="0">
            <a:spAutoFit/>
          </a:bodyPr>
          <a:lstStyle/>
          <a:p>
            <a:r>
              <a:rPr lang="en-US" dirty="0" smtClean="0"/>
              <a:t>cloud</a:t>
            </a:r>
            <a:endParaRPr lang="en-US" dirty="0"/>
          </a:p>
        </p:txBody>
      </p:sp>
      <p:sp>
        <p:nvSpPr>
          <p:cNvPr id="39" name="TextBox 38"/>
          <p:cNvSpPr txBox="1"/>
          <p:nvPr/>
        </p:nvSpPr>
        <p:spPr>
          <a:xfrm>
            <a:off x="3800295" y="6373648"/>
            <a:ext cx="791050" cy="369332"/>
          </a:xfrm>
          <a:prstGeom prst="rect">
            <a:avLst/>
          </a:prstGeom>
          <a:noFill/>
        </p:spPr>
        <p:txBody>
          <a:bodyPr wrap="none" rtlCol="0">
            <a:spAutoFit/>
          </a:bodyPr>
          <a:lstStyle/>
          <a:p>
            <a:r>
              <a:rPr lang="en-US" dirty="0" smtClean="0"/>
              <a:t>device</a:t>
            </a:r>
            <a:endParaRPr lang="en-US" dirty="0"/>
          </a:p>
        </p:txBody>
      </p:sp>
      <p:cxnSp>
        <p:nvCxnSpPr>
          <p:cNvPr id="40" name="Elbow Connector 39"/>
          <p:cNvCxnSpPr/>
          <p:nvPr/>
        </p:nvCxnSpPr>
        <p:spPr>
          <a:xfrm>
            <a:off x="4281058" y="2344104"/>
            <a:ext cx="2599510" cy="873015"/>
          </a:xfrm>
          <a:prstGeom prst="bentConnector3">
            <a:avLst>
              <a:gd name="adj1" fmla="val 1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p:cNvSpPr/>
          <p:nvPr/>
        </p:nvSpPr>
        <p:spPr>
          <a:xfrm>
            <a:off x="4776167" y="1535583"/>
            <a:ext cx="82169" cy="693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p:cNvSpPr/>
          <p:nvPr/>
        </p:nvSpPr>
        <p:spPr>
          <a:xfrm>
            <a:off x="2223135" y="2817995"/>
            <a:ext cx="1990294" cy="270508"/>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specialization time</a:t>
            </a:r>
            <a:endParaRPr lang="en-US" dirty="0"/>
          </a:p>
        </p:txBody>
      </p:sp>
      <p:sp>
        <p:nvSpPr>
          <p:cNvPr id="43" name="Rectangle 42"/>
          <p:cNvSpPr/>
          <p:nvPr/>
        </p:nvSpPr>
        <p:spPr>
          <a:xfrm>
            <a:off x="2268480" y="3782068"/>
            <a:ext cx="1064916" cy="270508"/>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mtClean="0"/>
              <a:t>run time</a:t>
            </a:r>
            <a:endParaRPr lang="en-US" dirty="0"/>
          </a:p>
        </p:txBody>
      </p:sp>
    </p:spTree>
    <p:extLst>
      <p:ext uri="{BB962C8B-B14F-4D97-AF65-F5344CB8AC3E}">
        <p14:creationId xmlns:p14="http://schemas.microsoft.com/office/powerpoint/2010/main" val="126095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6" grpId="0" animBg="1"/>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MCDNN </a:t>
            </a:r>
            <a:r>
              <a:rPr lang="en-US" dirty="0"/>
              <a:t>makes </a:t>
            </a:r>
            <a:r>
              <a:rPr lang="en-US" dirty="0" smtClean="0">
                <a:solidFill>
                  <a:srgbClr val="C00000"/>
                </a:solidFill>
              </a:rPr>
              <a:t>efficient trade-offs </a:t>
            </a:r>
            <a:r>
              <a:rPr lang="en-US" dirty="0"/>
              <a:t>between resource </a:t>
            </a:r>
            <a:r>
              <a:rPr lang="en-US" dirty="0" smtClean="0"/>
              <a:t>use and </a:t>
            </a:r>
            <a:r>
              <a:rPr lang="en-US" dirty="0"/>
              <a:t>accuracy</a:t>
            </a:r>
          </a:p>
          <a:p>
            <a:r>
              <a:rPr lang="en-US" dirty="0" smtClean="0"/>
              <a:t>Formulate the </a:t>
            </a:r>
            <a:r>
              <a:rPr lang="en-US" dirty="0" smtClean="0">
                <a:solidFill>
                  <a:srgbClr val="C00000"/>
                </a:solidFill>
              </a:rPr>
              <a:t>approximate model scheduling </a:t>
            </a:r>
            <a:r>
              <a:rPr lang="en-US" dirty="0" smtClean="0"/>
              <a:t>problem</a:t>
            </a:r>
            <a:r>
              <a:rPr lang="en-US" dirty="0" smtClean="0">
                <a:solidFill>
                  <a:srgbClr val="C00000"/>
                </a:solidFill>
              </a:rPr>
              <a:t> </a:t>
            </a:r>
            <a:r>
              <a:rPr lang="en-US" dirty="0" smtClean="0"/>
              <a:t>and devise a heuristic algorithm</a:t>
            </a:r>
          </a:p>
          <a:p>
            <a:r>
              <a:rPr lang="en-US" dirty="0"/>
              <a:t>Design a generic </a:t>
            </a:r>
            <a:r>
              <a:rPr lang="en-US" dirty="0">
                <a:solidFill>
                  <a:srgbClr val="C00000"/>
                </a:solidFill>
              </a:rPr>
              <a:t>approximation-based execution framework </a:t>
            </a:r>
            <a:r>
              <a:rPr lang="en-US" dirty="0"/>
              <a:t>for continuous mobile </a:t>
            </a:r>
            <a:r>
              <a:rPr lang="en-US" dirty="0" smtClean="0"/>
              <a:t>vision</a:t>
            </a:r>
            <a:endParaRPr lang="en-US" dirty="0"/>
          </a:p>
        </p:txBody>
      </p:sp>
      <p:sp>
        <p:nvSpPr>
          <p:cNvPr id="4" name="Slide Number Placeholder 3"/>
          <p:cNvSpPr>
            <a:spLocks noGrp="1"/>
          </p:cNvSpPr>
          <p:nvPr>
            <p:ph type="sldNum" sz="quarter" idx="12"/>
          </p:nvPr>
        </p:nvSpPr>
        <p:spPr/>
        <p:txBody>
          <a:bodyPr/>
          <a:lstStyle/>
          <a:p>
            <a:fld id="{0AECF9B7-30E9-6B4C-876D-A8C2F8FB72ED}" type="slidenum">
              <a:rPr lang="en-US" smtClean="0"/>
              <a:t>27</a:t>
            </a:fld>
            <a:endParaRPr lang="en-US"/>
          </a:p>
        </p:txBody>
      </p:sp>
      <p:sp>
        <p:nvSpPr>
          <p:cNvPr id="5" name="TextBox 4"/>
          <p:cNvSpPr txBox="1"/>
          <p:nvPr/>
        </p:nvSpPr>
        <p:spPr>
          <a:xfrm>
            <a:off x="3014663" y="5086354"/>
            <a:ext cx="5843587" cy="707886"/>
          </a:xfrm>
          <a:prstGeom prst="rect">
            <a:avLst/>
          </a:prstGeom>
          <a:noFill/>
        </p:spPr>
        <p:txBody>
          <a:bodyPr wrap="square" rtlCol="0">
            <a:spAutoFit/>
          </a:bodyPr>
          <a:lstStyle/>
          <a:p>
            <a:pPr algn="ctr"/>
            <a:r>
              <a:rPr lang="en-US" sz="4000" dirty="0" smtClean="0">
                <a:latin typeface="Helvetica Light" charset="0"/>
                <a:ea typeface="Helvetica Light" charset="0"/>
                <a:cs typeface="Helvetica Light" charset="0"/>
              </a:rPr>
              <a:t>Thank </a:t>
            </a:r>
            <a:r>
              <a:rPr lang="en-US" sz="4000" dirty="0">
                <a:latin typeface="Helvetica Light" charset="0"/>
                <a:ea typeface="Helvetica Light" charset="0"/>
                <a:cs typeface="Helvetica Light" charset="0"/>
              </a:rPr>
              <a:t>y</a:t>
            </a:r>
            <a:r>
              <a:rPr lang="en-US" sz="4000" dirty="0" smtClean="0">
                <a:latin typeface="Helvetica Light" charset="0"/>
                <a:ea typeface="Helvetica Light" charset="0"/>
                <a:cs typeface="Helvetica Light" charset="0"/>
              </a:rPr>
              <a:t>ou! </a:t>
            </a:r>
            <a:r>
              <a:rPr lang="en-US" sz="4000" dirty="0" smtClean="0">
                <a:solidFill>
                  <a:schemeClr val="accent5"/>
                </a:solidFill>
                <a:latin typeface="Helvetica Light" charset="0"/>
                <a:ea typeface="Helvetica Light" charset="0"/>
                <a:cs typeface="Helvetica Light" charset="0"/>
              </a:rPr>
              <a:t>Questions?</a:t>
            </a:r>
          </a:p>
        </p:txBody>
      </p:sp>
    </p:spTree>
    <p:extLst>
      <p:ext uri="{BB962C8B-B14F-4D97-AF65-F5344CB8AC3E}">
        <p14:creationId xmlns:p14="http://schemas.microsoft.com/office/powerpoint/2010/main" val="1719775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Backup Slides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AECF9B7-30E9-6B4C-876D-A8C2F8FB72ED}" type="slidenum">
              <a:rPr lang="en-US" smtClean="0"/>
              <a:t>28</a:t>
            </a:fld>
            <a:endParaRPr lang="en-US"/>
          </a:p>
        </p:txBody>
      </p:sp>
    </p:spTree>
    <p:extLst>
      <p:ext uri="{BB962C8B-B14F-4D97-AF65-F5344CB8AC3E}">
        <p14:creationId xmlns:p14="http://schemas.microsoft.com/office/powerpoint/2010/main" val="14900368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cost / accuracy trade-off</a:t>
            </a:r>
            <a:endParaRPr lang="en-US" dirty="0"/>
          </a:p>
        </p:txBody>
      </p:sp>
      <p:grpSp>
        <p:nvGrpSpPr>
          <p:cNvPr id="3" name="Group 2"/>
          <p:cNvGrpSpPr/>
          <p:nvPr/>
        </p:nvGrpSpPr>
        <p:grpSpPr>
          <a:xfrm>
            <a:off x="2184400" y="1637077"/>
            <a:ext cx="8212667" cy="4286639"/>
            <a:chOff x="2533602" y="1482207"/>
            <a:chExt cx="9350374" cy="4880469"/>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02" y="1545073"/>
              <a:ext cx="5890135" cy="4817603"/>
            </a:xfrm>
            <a:prstGeom prst="rect">
              <a:avLst/>
            </a:prstGeom>
          </p:spPr>
        </p:pic>
        <p:sp>
          <p:nvSpPr>
            <p:cNvPr id="22" name="TextBox 21"/>
            <p:cNvSpPr txBox="1"/>
            <p:nvPr/>
          </p:nvSpPr>
          <p:spPr>
            <a:xfrm>
              <a:off x="8769406" y="4580132"/>
              <a:ext cx="2902499" cy="1366611"/>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cloud GPU latency budget (9.7ms)</a:t>
              </a:r>
            </a:p>
            <a:p>
              <a:r>
                <a:rPr lang="en-US" dirty="0" smtClean="0">
                  <a:latin typeface="Helvetica Light" charset="0"/>
                  <a:ea typeface="Helvetica Light" charset="0"/>
                  <a:cs typeface="Helvetica Light" charset="0"/>
                </a:rPr>
                <a:t>@ $10/</a:t>
              </a:r>
              <a:r>
                <a:rPr lang="en-US" dirty="0" err="1" smtClean="0">
                  <a:latin typeface="Helvetica Light" charset="0"/>
                  <a:ea typeface="Helvetica Light" charset="0"/>
                  <a:cs typeface="Helvetica Light" charset="0"/>
                </a:rPr>
                <a:t>yr</a:t>
              </a:r>
              <a:r>
                <a:rPr lang="en-US" dirty="0" smtClean="0">
                  <a:latin typeface="Helvetica Light" charset="0"/>
                  <a:ea typeface="Helvetica Light" charset="0"/>
                  <a:cs typeface="Helvetica Light" charset="0"/>
                </a:rPr>
                <a:t>, </a:t>
              </a:r>
              <a:r>
                <a:rPr lang="en-US" b="1" dirty="0" smtClean="0">
                  <a:solidFill>
                    <a:srgbClr val="B41802"/>
                  </a:solidFill>
                  <a:latin typeface="Helvetica Light" charset="0"/>
                  <a:ea typeface="Helvetica Light" charset="0"/>
                  <a:cs typeface="Helvetica Light" charset="0"/>
                </a:rPr>
                <a:t>1 request/s</a:t>
              </a:r>
            </a:p>
            <a:p>
              <a:r>
                <a:rPr lang="en-US" dirty="0" smtClean="0">
                  <a:latin typeface="Helvetica Light" charset="0"/>
                  <a:ea typeface="Helvetica Light" charset="0"/>
                  <a:cs typeface="Helvetica Light" charset="0"/>
                </a:rPr>
                <a:t>@ AWS g2.2xlarge</a:t>
              </a:r>
              <a:endParaRPr lang="en-US" dirty="0">
                <a:latin typeface="Helvetica Light" charset="0"/>
                <a:ea typeface="Helvetica Light" charset="0"/>
                <a:cs typeface="Helvetica Light" charset="0"/>
              </a:endParaRPr>
            </a:p>
          </p:txBody>
        </p:sp>
        <p:sp>
          <p:nvSpPr>
            <p:cNvPr id="23" name="Freeform 22"/>
            <p:cNvSpPr/>
            <p:nvPr/>
          </p:nvSpPr>
          <p:spPr>
            <a:xfrm>
              <a:off x="7929560" y="4465828"/>
              <a:ext cx="841889" cy="249047"/>
            </a:xfrm>
            <a:custGeom>
              <a:avLst/>
              <a:gdLst>
                <a:gd name="connsiteX0" fmla="*/ 736847 w 736847"/>
                <a:gd name="connsiteY0" fmla="*/ 0 h 284085"/>
                <a:gd name="connsiteX1" fmla="*/ 159798 w 736847"/>
                <a:gd name="connsiteY1" fmla="*/ 26633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736847 w 736847"/>
                <a:gd name="connsiteY0" fmla="*/ 0 h 284085"/>
                <a:gd name="connsiteX1" fmla="*/ 195308 w 736847"/>
                <a:gd name="connsiteY1" fmla="*/ 62144 h 284085"/>
                <a:gd name="connsiteX2" fmla="*/ 0 w 736847"/>
                <a:gd name="connsiteY2" fmla="*/ 284085 h 284085"/>
                <a:gd name="connsiteX0" fmla="*/ 603682 w 603682"/>
                <a:gd name="connsiteY0" fmla="*/ 0 h 292963"/>
                <a:gd name="connsiteX1" fmla="*/ 195308 w 603682"/>
                <a:gd name="connsiteY1" fmla="*/ 71022 h 292963"/>
                <a:gd name="connsiteX2" fmla="*/ 0 w 603682"/>
                <a:gd name="connsiteY2" fmla="*/ 292963 h 292963"/>
                <a:gd name="connsiteX0" fmla="*/ 603682 w 603682"/>
                <a:gd name="connsiteY0" fmla="*/ 3297 h 296260"/>
                <a:gd name="connsiteX1" fmla="*/ 195308 w 603682"/>
                <a:gd name="connsiteY1" fmla="*/ 74319 h 296260"/>
                <a:gd name="connsiteX2" fmla="*/ 0 w 603682"/>
                <a:gd name="connsiteY2" fmla="*/ 296260 h 296260"/>
                <a:gd name="connsiteX0" fmla="*/ 610899 w 610899"/>
                <a:gd name="connsiteY0" fmla="*/ 2269 h 323307"/>
                <a:gd name="connsiteX1" fmla="*/ 195308 w 610899"/>
                <a:gd name="connsiteY1" fmla="*/ 101366 h 323307"/>
                <a:gd name="connsiteX2" fmla="*/ 0 w 610899"/>
                <a:gd name="connsiteY2" fmla="*/ 323307 h 323307"/>
                <a:gd name="connsiteX0" fmla="*/ 610899 w 610899"/>
                <a:gd name="connsiteY0" fmla="*/ 0 h 321038"/>
                <a:gd name="connsiteX1" fmla="*/ 195308 w 610899"/>
                <a:gd name="connsiteY1" fmla="*/ 99097 h 321038"/>
                <a:gd name="connsiteX2" fmla="*/ 0 w 610899"/>
                <a:gd name="connsiteY2" fmla="*/ 321038 h 321038"/>
                <a:gd name="connsiteX0" fmla="*/ 637829 w 637829"/>
                <a:gd name="connsiteY0" fmla="*/ 201285 h 221982"/>
                <a:gd name="connsiteX1" fmla="*/ 195308 w 637829"/>
                <a:gd name="connsiteY1" fmla="*/ 41 h 221982"/>
                <a:gd name="connsiteX2" fmla="*/ 0 w 637829"/>
                <a:gd name="connsiteY2" fmla="*/ 221982 h 221982"/>
                <a:gd name="connsiteX0" fmla="*/ 637829 w 637829"/>
                <a:gd name="connsiteY0" fmla="*/ 201353 h 222050"/>
                <a:gd name="connsiteX1" fmla="*/ 195308 w 637829"/>
                <a:gd name="connsiteY1" fmla="*/ 109 h 222050"/>
                <a:gd name="connsiteX2" fmla="*/ 0 w 637829"/>
                <a:gd name="connsiteY2" fmla="*/ 222050 h 222050"/>
                <a:gd name="connsiteX0" fmla="*/ 512157 w 512157"/>
                <a:gd name="connsiteY0" fmla="*/ 208275 h 221987"/>
                <a:gd name="connsiteX1" fmla="*/ 195308 w 512157"/>
                <a:gd name="connsiteY1" fmla="*/ 46 h 221987"/>
                <a:gd name="connsiteX2" fmla="*/ 0 w 512157"/>
                <a:gd name="connsiteY2" fmla="*/ 221987 h 221987"/>
                <a:gd name="connsiteX0" fmla="*/ 512157 w 512157"/>
                <a:gd name="connsiteY0" fmla="*/ 194315 h 208027"/>
                <a:gd name="connsiteX1" fmla="*/ 294050 w 512157"/>
                <a:gd name="connsiteY1" fmla="*/ 55 h 208027"/>
                <a:gd name="connsiteX2" fmla="*/ 0 w 512157"/>
                <a:gd name="connsiteY2" fmla="*/ 208027 h 208027"/>
                <a:gd name="connsiteX0" fmla="*/ 512157 w 512157"/>
                <a:gd name="connsiteY0" fmla="*/ 201293 h 215005"/>
                <a:gd name="connsiteX1" fmla="*/ 276097 w 512157"/>
                <a:gd name="connsiteY1" fmla="*/ 49 h 215005"/>
                <a:gd name="connsiteX2" fmla="*/ 0 w 512157"/>
                <a:gd name="connsiteY2" fmla="*/ 215005 h 215005"/>
                <a:gd name="connsiteX0" fmla="*/ 512157 w 512157"/>
                <a:gd name="connsiteY0" fmla="*/ 201293 h 215005"/>
                <a:gd name="connsiteX1" fmla="*/ 276097 w 512157"/>
                <a:gd name="connsiteY1" fmla="*/ 49 h 215005"/>
                <a:gd name="connsiteX2" fmla="*/ 0 w 512157"/>
                <a:gd name="connsiteY2" fmla="*/ 215005 h 215005"/>
                <a:gd name="connsiteX0" fmla="*/ 512157 w 512157"/>
                <a:gd name="connsiteY0" fmla="*/ 118302 h 132014"/>
                <a:gd name="connsiteX1" fmla="*/ 222238 w 512157"/>
                <a:gd name="connsiteY1" fmla="*/ 874 h 132014"/>
                <a:gd name="connsiteX2" fmla="*/ 0 w 512157"/>
                <a:gd name="connsiteY2" fmla="*/ 132014 h 132014"/>
                <a:gd name="connsiteX0" fmla="*/ 512157 w 512157"/>
                <a:gd name="connsiteY0" fmla="*/ 111995 h 125707"/>
                <a:gd name="connsiteX1" fmla="*/ 240191 w 512157"/>
                <a:gd name="connsiteY1" fmla="*/ 1551 h 125707"/>
                <a:gd name="connsiteX2" fmla="*/ 0 w 512157"/>
                <a:gd name="connsiteY2" fmla="*/ 125707 h 125707"/>
                <a:gd name="connsiteX0" fmla="*/ 512157 w 512157"/>
                <a:gd name="connsiteY0" fmla="*/ 119471 h 133183"/>
                <a:gd name="connsiteX1" fmla="*/ 240191 w 512157"/>
                <a:gd name="connsiteY1" fmla="*/ 9027 h 133183"/>
                <a:gd name="connsiteX2" fmla="*/ 0 w 512157"/>
                <a:gd name="connsiteY2" fmla="*/ 133183 h 133183"/>
              </a:gdLst>
              <a:ahLst/>
              <a:cxnLst>
                <a:cxn ang="0">
                  <a:pos x="connsiteX0" y="connsiteY0"/>
                </a:cxn>
                <a:cxn ang="0">
                  <a:pos x="connsiteX1" y="connsiteY1"/>
                </a:cxn>
                <a:cxn ang="0">
                  <a:pos x="connsiteX2" y="connsiteY2"/>
                </a:cxn>
              </a:cxnLst>
              <a:rect l="l" t="t" r="r" b="b"/>
              <a:pathLst>
                <a:path w="512157" h="133183">
                  <a:moveTo>
                    <a:pt x="512157" y="119471"/>
                  </a:moveTo>
                  <a:cubicBezTo>
                    <a:pt x="486105" y="-6942"/>
                    <a:pt x="325550" y="-11017"/>
                    <a:pt x="240191" y="9027"/>
                  </a:cubicBezTo>
                  <a:cubicBezTo>
                    <a:pt x="154832" y="29071"/>
                    <a:pt x="0" y="133183"/>
                    <a:pt x="0" y="133183"/>
                  </a:cubicBezTo>
                </a:path>
              </a:pathLst>
            </a:custGeom>
            <a:ln w="3810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7" name="TextBox 26"/>
            <p:cNvSpPr txBox="1"/>
            <p:nvPr/>
          </p:nvSpPr>
          <p:spPr>
            <a:xfrm>
              <a:off x="8769406" y="3057442"/>
              <a:ext cx="3114570" cy="1366611"/>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cloud GPU latency budget (582ms)</a:t>
              </a:r>
            </a:p>
            <a:p>
              <a:r>
                <a:rPr lang="en-US" dirty="0" smtClean="0">
                  <a:latin typeface="Helvetica Light" charset="0"/>
                  <a:ea typeface="Helvetica Light" charset="0"/>
                  <a:cs typeface="Helvetica Light" charset="0"/>
                </a:rPr>
                <a:t>@ $10/</a:t>
              </a:r>
              <a:r>
                <a:rPr lang="en-US" dirty="0" err="1" smtClean="0">
                  <a:latin typeface="Helvetica Light" charset="0"/>
                  <a:ea typeface="Helvetica Light" charset="0"/>
                  <a:cs typeface="Helvetica Light" charset="0"/>
                </a:rPr>
                <a:t>yr</a:t>
              </a:r>
              <a:r>
                <a:rPr lang="en-US" dirty="0" smtClean="0">
                  <a:latin typeface="Helvetica Light" charset="0"/>
                  <a:ea typeface="Helvetica Light" charset="0"/>
                  <a:cs typeface="Helvetica Light" charset="0"/>
                </a:rPr>
                <a:t>, </a:t>
              </a:r>
              <a:r>
                <a:rPr lang="en-US" b="1" dirty="0" smtClean="0">
                  <a:solidFill>
                    <a:schemeClr val="accent5"/>
                  </a:solidFill>
                  <a:latin typeface="Helvetica Light" charset="0"/>
                  <a:ea typeface="Helvetica Light" charset="0"/>
                  <a:cs typeface="Helvetica Light" charset="0"/>
                </a:rPr>
                <a:t>1 request/min</a:t>
              </a:r>
            </a:p>
            <a:p>
              <a:r>
                <a:rPr lang="en-US" dirty="0">
                  <a:latin typeface="Helvetica Light" charset="0"/>
                  <a:ea typeface="Helvetica Light" charset="0"/>
                  <a:cs typeface="Helvetica Light" charset="0"/>
                </a:rPr>
                <a:t>@ AWS </a:t>
              </a:r>
              <a:r>
                <a:rPr lang="en-US" dirty="0" smtClean="0">
                  <a:latin typeface="Helvetica Light" charset="0"/>
                  <a:ea typeface="Helvetica Light" charset="0"/>
                  <a:cs typeface="Helvetica Light" charset="0"/>
                </a:rPr>
                <a:t>g2.2xlarge</a:t>
              </a:r>
              <a:endParaRPr lang="en-US" dirty="0">
                <a:latin typeface="Helvetica Light" charset="0"/>
                <a:ea typeface="Helvetica Light" charset="0"/>
                <a:cs typeface="Helvetica Light" charset="0"/>
              </a:endParaRPr>
            </a:p>
          </p:txBody>
        </p:sp>
        <p:cxnSp>
          <p:nvCxnSpPr>
            <p:cNvPr id="28" name="Straight Arrow Connector 27"/>
            <p:cNvCxnSpPr/>
            <p:nvPr/>
          </p:nvCxnSpPr>
          <p:spPr>
            <a:xfrm flipH="1" flipV="1">
              <a:off x="8035206" y="2998402"/>
              <a:ext cx="734201" cy="40184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8796415" y="1482207"/>
              <a:ext cx="3087561" cy="1366611"/>
            </a:xfrm>
            <a:prstGeom prst="rect">
              <a:avLst/>
            </a:prstGeom>
            <a:noFill/>
          </p:spPr>
          <p:txBody>
            <a:bodyPr wrap="square" rtlCol="0">
              <a:spAutoFit/>
            </a:bodyPr>
            <a:lstStyle/>
            <a:p>
              <a:r>
                <a:rPr lang="en-US" dirty="0" smtClean="0">
                  <a:latin typeface="Helvetica Light" charset="0"/>
                  <a:ea typeface="Helvetica Light" charset="0"/>
                  <a:cs typeface="Helvetica Light" charset="0"/>
                </a:rPr>
                <a:t>cloud CPU latency budget (7645ms)</a:t>
              </a:r>
            </a:p>
            <a:p>
              <a:r>
                <a:rPr lang="en-US" dirty="0" smtClean="0">
                  <a:latin typeface="Helvetica Light" charset="0"/>
                  <a:ea typeface="Helvetica Light" charset="0"/>
                  <a:cs typeface="Helvetica Light" charset="0"/>
                </a:rPr>
                <a:t>@ $10/</a:t>
              </a:r>
              <a:r>
                <a:rPr lang="en-US" dirty="0" err="1" smtClean="0">
                  <a:latin typeface="Helvetica Light" charset="0"/>
                  <a:ea typeface="Helvetica Light" charset="0"/>
                  <a:cs typeface="Helvetica Light" charset="0"/>
                </a:rPr>
                <a:t>yr</a:t>
              </a:r>
              <a:r>
                <a:rPr lang="en-US" dirty="0" smtClean="0">
                  <a:latin typeface="Helvetica Light" charset="0"/>
                  <a:ea typeface="Helvetica Light" charset="0"/>
                  <a:cs typeface="Helvetica Light" charset="0"/>
                </a:rPr>
                <a:t>, </a:t>
              </a:r>
              <a:r>
                <a:rPr lang="en-US" b="1" dirty="0" smtClean="0">
                  <a:solidFill>
                    <a:schemeClr val="accent5"/>
                  </a:solidFill>
                  <a:latin typeface="Helvetica Light" charset="0"/>
                  <a:ea typeface="Helvetica Light" charset="0"/>
                  <a:cs typeface="Helvetica Light" charset="0"/>
                </a:rPr>
                <a:t>1 request/min</a:t>
              </a:r>
            </a:p>
            <a:p>
              <a:r>
                <a:rPr lang="en-US" dirty="0" smtClean="0">
                  <a:latin typeface="Helvetica Light" charset="0"/>
                  <a:ea typeface="Helvetica Light" charset="0"/>
                  <a:cs typeface="Helvetica Light" charset="0"/>
                </a:rPr>
                <a:t>@ AWS c4.large</a:t>
              </a:r>
              <a:endParaRPr lang="en-US" dirty="0">
                <a:latin typeface="Helvetica Light" charset="0"/>
                <a:ea typeface="Helvetica Light" charset="0"/>
                <a:cs typeface="Helvetica Light" charset="0"/>
              </a:endParaRPr>
            </a:p>
          </p:txBody>
        </p:sp>
        <p:cxnSp>
          <p:nvCxnSpPr>
            <p:cNvPr id="34" name="Straight Arrow Connector 33"/>
            <p:cNvCxnSpPr/>
            <p:nvPr/>
          </p:nvCxnSpPr>
          <p:spPr>
            <a:xfrm flipH="1" flipV="1">
              <a:off x="8060303" y="1861562"/>
              <a:ext cx="736112" cy="26572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sp>
        <p:nvSpPr>
          <p:cNvPr id="35" name="Slide Number Placeholder 34"/>
          <p:cNvSpPr>
            <a:spLocks noGrp="1"/>
          </p:cNvSpPr>
          <p:nvPr>
            <p:ph type="sldNum" sz="quarter" idx="12"/>
          </p:nvPr>
        </p:nvSpPr>
        <p:spPr/>
        <p:txBody>
          <a:bodyPr/>
          <a:lstStyle/>
          <a:p>
            <a:fld id="{0AECF9B7-30E9-6B4C-876D-A8C2F8FB72ED}" type="slidenum">
              <a:rPr lang="en-US" smtClean="0"/>
              <a:t>29</a:t>
            </a:fld>
            <a:endParaRPr lang="en-US"/>
          </a:p>
        </p:txBody>
      </p:sp>
      <p:sp>
        <p:nvSpPr>
          <p:cNvPr id="4" name="TextBox 3"/>
          <p:cNvSpPr txBox="1"/>
          <p:nvPr/>
        </p:nvSpPr>
        <p:spPr>
          <a:xfrm>
            <a:off x="2201332" y="6111758"/>
            <a:ext cx="8009467" cy="461665"/>
          </a:xfrm>
          <a:prstGeom prst="rect">
            <a:avLst/>
          </a:prstGeom>
          <a:noFill/>
        </p:spPr>
        <p:txBody>
          <a:bodyPr wrap="square" rtlCol="0">
            <a:spAutoFit/>
          </a:bodyPr>
          <a:lstStyle/>
          <a:p>
            <a:r>
              <a:rPr lang="en-US" sz="2400" dirty="0" smtClean="0">
                <a:latin typeface="Helvetica Light" charset="0"/>
                <a:ea typeface="Helvetica Light" charset="0"/>
                <a:cs typeface="Helvetica Light" charset="0"/>
              </a:rPr>
              <a:t>latency budget = cost budget / cost per hour / #requests</a:t>
            </a:r>
            <a:endParaRPr lang="en-US" sz="24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210354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Futura Medium" charset="0"/>
                <a:cs typeface="Futura Medium" charset="0"/>
              </a:rPr>
              <a:t>When computer vision meets wearable</a:t>
            </a:r>
            <a:endParaRPr lang="en-US" dirty="0">
              <a:ea typeface="Futura Medium" charset="0"/>
              <a:cs typeface="Futura Medium" charset="0"/>
            </a:endParaRPr>
          </a:p>
        </p:txBody>
      </p:sp>
      <p:sp>
        <p:nvSpPr>
          <p:cNvPr id="8" name="TextBox 7"/>
          <p:cNvSpPr txBox="1"/>
          <p:nvPr/>
        </p:nvSpPr>
        <p:spPr>
          <a:xfrm>
            <a:off x="1654616" y="5920498"/>
            <a:ext cx="1654642" cy="461665"/>
          </a:xfrm>
          <a:prstGeom prst="rect">
            <a:avLst/>
          </a:prstGeom>
          <a:noFill/>
        </p:spPr>
        <p:txBody>
          <a:bodyPr wrap="square" rtlCol="0">
            <a:spAutoFit/>
          </a:bodyPr>
          <a:lstStyle/>
          <a:p>
            <a:r>
              <a:rPr lang="en-US" sz="2400" dirty="0" smtClean="0">
                <a:latin typeface="Helvetica Light" charset="0"/>
                <a:ea typeface="Helvetica Light" charset="0"/>
                <a:cs typeface="Helvetica Light" charset="0"/>
              </a:rPr>
              <a:t>Consumer</a:t>
            </a:r>
            <a:endParaRPr lang="en-US" sz="2400" dirty="0">
              <a:latin typeface="Helvetica Light" charset="0"/>
              <a:ea typeface="Helvetica Light" charset="0"/>
              <a:cs typeface="Helvetica Light" charset="0"/>
            </a:endParaRPr>
          </a:p>
        </p:txBody>
      </p:sp>
      <p:grpSp>
        <p:nvGrpSpPr>
          <p:cNvPr id="9" name="Group 8"/>
          <p:cNvGrpSpPr/>
          <p:nvPr/>
        </p:nvGrpSpPr>
        <p:grpSpPr>
          <a:xfrm>
            <a:off x="5213668" y="1825625"/>
            <a:ext cx="3224175" cy="4556538"/>
            <a:chOff x="8464804" y="1690687"/>
            <a:chExt cx="3224175" cy="4556538"/>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6880"/>
            <a:stretch/>
          </p:blipFill>
          <p:spPr>
            <a:xfrm>
              <a:off x="8494059" y="1690687"/>
              <a:ext cx="2230289" cy="1472243"/>
            </a:xfrm>
            <a:prstGeom prst="rect">
              <a:avLst/>
            </a:prstGeom>
          </p:spPr>
        </p:pic>
        <p:grpSp>
          <p:nvGrpSpPr>
            <p:cNvPr id="11" name="Group 10"/>
            <p:cNvGrpSpPr/>
            <p:nvPr/>
          </p:nvGrpSpPr>
          <p:grpSpPr>
            <a:xfrm>
              <a:off x="8464804" y="3256836"/>
              <a:ext cx="3224175" cy="2413534"/>
              <a:chOff x="5406595" y="529813"/>
              <a:chExt cx="6480604" cy="4509694"/>
            </a:xfrm>
          </p:grpSpPr>
          <p:pic>
            <p:nvPicPr>
              <p:cNvPr id="13" name="Picture 12"/>
              <p:cNvPicPr>
                <a:picLocks noChangeAspect="1"/>
              </p:cNvPicPr>
              <p:nvPr/>
            </p:nvPicPr>
            <p:blipFill rotWithShape="1">
              <a:blip r:embed="rId4"/>
              <a:srcRect t="25819" r="24226" b="61995"/>
              <a:stretch/>
            </p:blipFill>
            <p:spPr>
              <a:xfrm>
                <a:off x="5406595" y="529813"/>
                <a:ext cx="5786120" cy="1129553"/>
              </a:xfrm>
              <a:prstGeom prst="rect">
                <a:avLst/>
              </a:prstGeom>
            </p:spPr>
          </p:pic>
          <p:pic>
            <p:nvPicPr>
              <p:cNvPr id="14" name="Picture 13"/>
              <p:cNvPicPr>
                <a:picLocks noChangeAspect="1"/>
              </p:cNvPicPr>
              <p:nvPr/>
            </p:nvPicPr>
            <p:blipFill rotWithShape="1">
              <a:blip r:embed="rId4"/>
              <a:srcRect t="46889" r="24226" b="32304"/>
              <a:stretch/>
            </p:blipFill>
            <p:spPr>
              <a:xfrm>
                <a:off x="5406595" y="1757976"/>
                <a:ext cx="5786120" cy="1928625"/>
              </a:xfrm>
              <a:prstGeom prst="rect">
                <a:avLst/>
              </a:prstGeom>
            </p:spPr>
          </p:pic>
          <p:pic>
            <p:nvPicPr>
              <p:cNvPr id="15" name="Picture 14"/>
              <p:cNvPicPr>
                <a:picLocks noChangeAspect="1"/>
              </p:cNvPicPr>
              <p:nvPr/>
            </p:nvPicPr>
            <p:blipFill rotWithShape="1">
              <a:blip r:embed="rId5"/>
              <a:srcRect t="55994" r="8220" b="29762"/>
              <a:stretch/>
            </p:blipFill>
            <p:spPr>
              <a:xfrm>
                <a:off x="5412438" y="3821989"/>
                <a:ext cx="6474761" cy="1217518"/>
              </a:xfrm>
              <a:prstGeom prst="rect">
                <a:avLst/>
              </a:prstGeom>
            </p:spPr>
          </p:pic>
        </p:grpSp>
        <p:sp>
          <p:nvSpPr>
            <p:cNvPr id="12" name="TextBox 11"/>
            <p:cNvSpPr txBox="1"/>
            <p:nvPr/>
          </p:nvSpPr>
          <p:spPr>
            <a:xfrm>
              <a:off x="9061688" y="5785560"/>
              <a:ext cx="2170787" cy="461665"/>
            </a:xfrm>
            <a:prstGeom prst="rect">
              <a:avLst/>
            </a:prstGeom>
            <a:noFill/>
          </p:spPr>
          <p:txBody>
            <a:bodyPr wrap="none" rtlCol="0">
              <a:spAutoFit/>
            </a:bodyPr>
            <a:lstStyle/>
            <a:p>
              <a:r>
                <a:rPr lang="en-US" sz="2400" dirty="0">
                  <a:latin typeface="Helvetica Light" charset="0"/>
                  <a:ea typeface="Helvetica Light" charset="0"/>
                  <a:cs typeface="Helvetica Light" charset="0"/>
                </a:rPr>
                <a:t>Manufacturing</a:t>
              </a:r>
            </a:p>
          </p:txBody>
        </p:sp>
      </p:grpSp>
      <p:grpSp>
        <p:nvGrpSpPr>
          <p:cNvPr id="16" name="Group 15"/>
          <p:cNvGrpSpPr/>
          <p:nvPr/>
        </p:nvGrpSpPr>
        <p:grpSpPr>
          <a:xfrm>
            <a:off x="8923443" y="2027311"/>
            <a:ext cx="2886420" cy="4322870"/>
            <a:chOff x="523405" y="1826809"/>
            <a:chExt cx="2886420" cy="4322870"/>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05" y="1826809"/>
              <a:ext cx="2848705" cy="1897903"/>
            </a:xfrm>
            <a:prstGeom prst="rect">
              <a:avLst/>
            </a:prstGeom>
          </p:spPr>
        </p:pic>
        <p:pic>
          <p:nvPicPr>
            <p:cNvPr id="18" name="Picture 17"/>
            <p:cNvPicPr>
              <a:picLocks noChangeAspect="1"/>
            </p:cNvPicPr>
            <p:nvPr/>
          </p:nvPicPr>
          <p:blipFill rotWithShape="1">
            <a:blip r:embed="rId7"/>
            <a:srcRect t="8418" b="59204"/>
            <a:stretch/>
          </p:blipFill>
          <p:spPr>
            <a:xfrm>
              <a:off x="523405" y="3696139"/>
              <a:ext cx="2886420" cy="1645734"/>
            </a:xfrm>
            <a:prstGeom prst="rect">
              <a:avLst/>
            </a:prstGeom>
          </p:spPr>
        </p:pic>
        <p:sp>
          <p:nvSpPr>
            <p:cNvPr id="19" name="TextBox 18"/>
            <p:cNvSpPr txBox="1"/>
            <p:nvPr/>
          </p:nvSpPr>
          <p:spPr>
            <a:xfrm>
              <a:off x="957742" y="5688014"/>
              <a:ext cx="1980029" cy="461665"/>
            </a:xfrm>
            <a:prstGeom prst="rect">
              <a:avLst/>
            </a:prstGeom>
            <a:noFill/>
          </p:spPr>
          <p:txBody>
            <a:bodyPr wrap="none" rtlCol="0">
              <a:spAutoFit/>
            </a:bodyPr>
            <a:lstStyle/>
            <a:p>
              <a:r>
                <a:rPr lang="en-US" sz="2400" smtClean="0">
                  <a:latin typeface="Helvetica Light" charset="0"/>
                  <a:ea typeface="Helvetica Light" charset="0"/>
                  <a:cs typeface="Helvetica Light" charset="0"/>
                </a:rPr>
                <a:t>Public Safety</a:t>
              </a:r>
              <a:endParaRPr lang="en-US" sz="2400" dirty="0">
                <a:latin typeface="Helvetica Light" charset="0"/>
                <a:ea typeface="Helvetica Light" charset="0"/>
                <a:cs typeface="Helvetica Light" charset="0"/>
              </a:endParaRPr>
            </a:p>
          </p:txBody>
        </p:sp>
      </p:grpSp>
      <p:sp>
        <p:nvSpPr>
          <p:cNvPr id="25" name="Content Placeholder 3"/>
          <p:cNvSpPr txBox="1">
            <a:spLocks/>
          </p:cNvSpPr>
          <p:nvPr/>
        </p:nvSpPr>
        <p:spPr>
          <a:xfrm>
            <a:off x="1874636" y="1676698"/>
            <a:ext cx="3259752" cy="411638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dirty="0" smtClean="0">
                <a:solidFill>
                  <a:sysClr val="windowText" lastClr="000000"/>
                </a:solidFill>
                <a:latin typeface="Helvetica" charset="0"/>
                <a:ea typeface="Helvetica" charset="0"/>
                <a:cs typeface="Helvetica" charset="0"/>
              </a:rPr>
              <a:t/>
            </a:r>
            <a:br>
              <a:rPr lang="en-US" sz="2000" dirty="0" smtClean="0">
                <a:solidFill>
                  <a:sysClr val="windowText" lastClr="000000"/>
                </a:solidFill>
                <a:latin typeface="Helvetica" charset="0"/>
                <a:ea typeface="Helvetica" charset="0"/>
                <a:cs typeface="Helvetica" charset="0"/>
              </a:rPr>
            </a:br>
            <a:r>
              <a:rPr lang="en-US" sz="2000" dirty="0" smtClean="0">
                <a:solidFill>
                  <a:sysClr val="windowText" lastClr="000000"/>
                </a:solidFill>
                <a:latin typeface="Helvetica" charset="0"/>
                <a:ea typeface="Helvetica" charset="0"/>
                <a:cs typeface="Helvetica" charset="0"/>
              </a:rPr>
              <a:t>“That drink will get you to 2800 calories for today”</a:t>
            </a:r>
          </a:p>
          <a:p>
            <a:pPr marL="0" indent="0">
              <a:buFont typeface="Arial"/>
              <a:buNone/>
            </a:pPr>
            <a:endParaRPr lang="en-US" sz="2000" dirty="0" smtClean="0">
              <a:solidFill>
                <a:sysClr val="windowText" lastClr="000000"/>
              </a:solidFill>
              <a:latin typeface="Helvetica" charset="0"/>
              <a:ea typeface="Helvetica" charset="0"/>
              <a:cs typeface="Helvetica" charset="0"/>
            </a:endParaRPr>
          </a:p>
          <a:p>
            <a:pPr marL="0" indent="0">
              <a:buFont typeface="Arial"/>
              <a:buNone/>
            </a:pPr>
            <a:r>
              <a:rPr lang="en-US" sz="2000" dirty="0" smtClean="0">
                <a:solidFill>
                  <a:sysClr val="windowText" lastClr="000000"/>
                </a:solidFill>
                <a:latin typeface="Helvetica" charset="0"/>
                <a:ea typeface="Helvetica" charset="0"/>
                <a:cs typeface="Helvetica" charset="0"/>
              </a:rPr>
              <a:t>“I last saw your keys in the store room”</a:t>
            </a:r>
          </a:p>
          <a:p>
            <a:pPr marL="0" indent="0">
              <a:buFont typeface="Arial"/>
              <a:buNone/>
            </a:pPr>
            <a:endParaRPr lang="en-US" sz="2000" dirty="0" smtClean="0">
              <a:solidFill>
                <a:sysClr val="windowText" lastClr="000000"/>
              </a:solidFill>
              <a:latin typeface="Helvetica" charset="0"/>
              <a:ea typeface="Helvetica" charset="0"/>
              <a:cs typeface="Helvetica" charset="0"/>
            </a:endParaRPr>
          </a:p>
          <a:p>
            <a:pPr marL="0" indent="0">
              <a:buFont typeface="Arial"/>
              <a:buNone/>
            </a:pPr>
            <a:r>
              <a:rPr lang="en-US" sz="2000" dirty="0" smtClean="0">
                <a:solidFill>
                  <a:sysClr val="windowText" lastClr="000000"/>
                </a:solidFill>
                <a:latin typeface="Helvetica" charset="0"/>
                <a:ea typeface="Helvetica" charset="0"/>
                <a:cs typeface="Helvetica" charset="0"/>
              </a:rPr>
              <a:t>“Remind Tom of the party”</a:t>
            </a:r>
          </a:p>
          <a:p>
            <a:pPr marL="0" indent="0">
              <a:buFont typeface="Arial"/>
              <a:buNone/>
            </a:pPr>
            <a:endParaRPr lang="en-US" sz="2000" dirty="0" smtClean="0">
              <a:solidFill>
                <a:sysClr val="windowText" lastClr="000000"/>
              </a:solidFill>
              <a:latin typeface="Helvetica" charset="0"/>
              <a:ea typeface="Helvetica" charset="0"/>
              <a:cs typeface="Helvetica" charset="0"/>
            </a:endParaRPr>
          </a:p>
          <a:p>
            <a:pPr marL="0" indent="0">
              <a:buFont typeface="Arial"/>
              <a:buNone/>
            </a:pPr>
            <a:r>
              <a:rPr lang="en-US" sz="2000" dirty="0" smtClean="0">
                <a:solidFill>
                  <a:sysClr val="windowText" lastClr="000000"/>
                </a:solidFill>
                <a:latin typeface="Helvetica" charset="0"/>
                <a:ea typeface="Helvetica" charset="0"/>
                <a:cs typeface="Helvetica" charset="0"/>
              </a:rPr>
              <a:t>“You’re on page 263 of this book”</a:t>
            </a:r>
            <a:endParaRPr lang="en-US" sz="2000" dirty="0">
              <a:solidFill>
                <a:sysClr val="windowText" lastClr="000000"/>
              </a:solidFill>
              <a:latin typeface="Helvetica" charset="0"/>
              <a:ea typeface="Helvetica" charset="0"/>
              <a:cs typeface="Helvetica" charset="0"/>
            </a:endParaRPr>
          </a:p>
        </p:txBody>
      </p:sp>
      <p:pic>
        <p:nvPicPr>
          <p:cNvPr id="26" name="Picture 25" descr="http://s1.favim.com/orig/22/coca-cola-glitter-nails-Favim.com-21174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722" y="1676698"/>
            <a:ext cx="1525711" cy="10191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agentgenius.com/wp-content/uploads/2011/08/key-doo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139" r="15637"/>
          <a:stretch/>
        </p:blipFill>
        <p:spPr bwMode="auto">
          <a:xfrm>
            <a:off x="326722" y="2711749"/>
            <a:ext cx="1521683" cy="10191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http://www.texascooppower.com/content/detail_1008_f1_randolph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8264"/>
          <a:stretch/>
        </p:blipFill>
        <p:spPr bwMode="auto">
          <a:xfrm>
            <a:off x="330647" y="3752357"/>
            <a:ext cx="1513974" cy="1017586"/>
          </a:xfrm>
          <a:prstGeom prst="rect">
            <a:avLst/>
          </a:prstGeom>
          <a:noFill/>
          <a:extLst/>
        </p:spPr>
      </p:pic>
      <p:pic>
        <p:nvPicPr>
          <p:cNvPr id="29" name="Picture 6" descr="http://www.bookmatestore.com/images/demo-op-7-open_in_hands.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722"/>
          <a:stretch/>
        </p:blipFill>
        <p:spPr bwMode="auto">
          <a:xfrm>
            <a:off x="326722" y="4779468"/>
            <a:ext cx="1521683" cy="10136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AECF9B7-30E9-6B4C-876D-A8C2F8FB72ED}" type="slidenum">
              <a:rPr lang="en-US" smtClean="0"/>
              <a:t>3</a:t>
            </a:fld>
            <a:endParaRPr lang="en-US"/>
          </a:p>
        </p:txBody>
      </p:sp>
      <p:sp>
        <p:nvSpPr>
          <p:cNvPr id="4" name="Rectangle 3"/>
          <p:cNvSpPr/>
          <p:nvPr/>
        </p:nvSpPr>
        <p:spPr>
          <a:xfrm>
            <a:off x="1611074" y="5888516"/>
            <a:ext cx="1654642" cy="49364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25677" y="5888516"/>
            <a:ext cx="2095086" cy="49364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359061" y="5856534"/>
            <a:ext cx="1910465" cy="49364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5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dissolv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dissolv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23" grpId="0" animBg="1"/>
      <p:bldP spid="23" grpId="1"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sharing</a:t>
            </a:r>
            <a:endParaRPr lang="en-US" dirty="0"/>
          </a:p>
        </p:txBody>
      </p:sp>
      <p:sp>
        <p:nvSpPr>
          <p:cNvPr id="4" name="Slide Number Placeholder 3"/>
          <p:cNvSpPr>
            <a:spLocks noGrp="1"/>
          </p:cNvSpPr>
          <p:nvPr>
            <p:ph type="sldNum" sz="quarter" idx="12"/>
          </p:nvPr>
        </p:nvSpPr>
        <p:spPr/>
        <p:txBody>
          <a:bodyPr/>
          <a:lstStyle/>
          <a:p>
            <a:fld id="{0AECF9B7-30E9-6B4C-876D-A8C2F8FB72ED}" type="slidenum">
              <a:rPr lang="en-US" smtClean="0"/>
              <a:t>30</a:t>
            </a:fld>
            <a:endParaRPr lang="en-US"/>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b="11012"/>
          <a:stretch/>
        </p:blipFill>
        <p:spPr>
          <a:xfrm>
            <a:off x="1790699" y="2072480"/>
            <a:ext cx="8709246" cy="2956719"/>
          </a:xfrm>
        </p:spPr>
      </p:pic>
    </p:spTree>
    <p:extLst>
      <p:ext uri="{BB962C8B-B14F-4D97-AF65-F5344CB8AC3E}">
        <p14:creationId xmlns:p14="http://schemas.microsoft.com/office/powerpoint/2010/main" val="542070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Dynamically-sized caching scheme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3828" y="1825599"/>
            <a:ext cx="8079699" cy="4888889"/>
          </a:xfrm>
        </p:spPr>
      </p:pic>
      <p:sp>
        <p:nvSpPr>
          <p:cNvPr id="2" name="Slide Number Placeholder 1"/>
          <p:cNvSpPr>
            <a:spLocks noGrp="1"/>
          </p:cNvSpPr>
          <p:nvPr>
            <p:ph type="sldNum" sz="quarter" idx="12"/>
          </p:nvPr>
        </p:nvSpPr>
        <p:spPr/>
        <p:txBody>
          <a:bodyPr/>
          <a:lstStyle/>
          <a:p>
            <a:fld id="{0AECF9B7-30E9-6B4C-876D-A8C2F8FB72ED}" type="slidenum">
              <a:rPr lang="en-US" smtClean="0"/>
              <a:t>31</a:t>
            </a:fld>
            <a:endParaRPr lang="en-US"/>
          </a:p>
        </p:txBody>
      </p:sp>
    </p:spTree>
    <p:extLst>
      <p:ext uri="{BB962C8B-B14F-4D97-AF65-F5344CB8AC3E}">
        <p14:creationId xmlns:p14="http://schemas.microsoft.com/office/powerpoint/2010/main" val="272679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9322"/>
            <a:ext cx="10831285" cy="1202077"/>
          </a:xfrm>
        </p:spPr>
        <p:txBody>
          <a:bodyPr>
            <a:normAutofit/>
          </a:bodyPr>
          <a:lstStyle/>
          <a:p>
            <a:r>
              <a:rPr lang="en-US" dirty="0" smtClean="0"/>
              <a:t>Deep learning makes vision work</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68291798"/>
              </p:ext>
            </p:extLst>
          </p:nvPr>
        </p:nvGraphicFramePr>
        <p:xfrm>
          <a:off x="4888411" y="2134957"/>
          <a:ext cx="7027143" cy="1783080"/>
        </p:xfrm>
        <a:graphic>
          <a:graphicData uri="http://schemas.openxmlformats.org/drawingml/2006/table">
            <a:tbl>
              <a:tblPr firstRow="1" firstCol="1" bandRow="1">
                <a:tableStyleId>{B301B821-A1FF-4177-AEE7-76D212191A09}</a:tableStyleId>
              </a:tblPr>
              <a:tblGrid>
                <a:gridCol w="3460983"/>
                <a:gridCol w="1188720"/>
                <a:gridCol w="1188720"/>
                <a:gridCol w="1188720"/>
              </a:tblGrid>
              <a:tr h="594360">
                <a:tc>
                  <a:txBody>
                    <a:bodyPr/>
                    <a:lstStyle/>
                    <a:p>
                      <a:pPr algn="ctr"/>
                      <a:r>
                        <a:rPr lang="en-US" sz="2000" b="0" i="0" dirty="0" smtClean="0">
                          <a:solidFill>
                            <a:schemeClr val="tx1"/>
                          </a:solidFill>
                          <a:latin typeface="Helvetica" charset="0"/>
                          <a:ea typeface="Helvetica" charset="0"/>
                          <a:cs typeface="Helvetica" charset="0"/>
                        </a:rPr>
                        <a:t>Recognition Task</a:t>
                      </a:r>
                      <a:endParaRPr lang="en-US" sz="2000" b="0" i="0" dirty="0">
                        <a:solidFill>
                          <a:schemeClr val="tx1"/>
                        </a:solidFill>
                        <a:latin typeface="Helvetica" charset="0"/>
                        <a:ea typeface="Helvetica" charset="0"/>
                        <a:cs typeface="Helvetica" charset="0"/>
                      </a:endParaRPr>
                    </a:p>
                  </a:txBody>
                  <a:tcPr anchor="ctr">
                    <a:noFill/>
                  </a:tcPr>
                </a:tc>
                <a:tc>
                  <a:txBody>
                    <a:bodyPr/>
                    <a:lstStyle/>
                    <a:p>
                      <a:pPr algn="ctr"/>
                      <a:r>
                        <a:rPr lang="en-US" sz="2000" b="0" i="0" dirty="0" smtClean="0">
                          <a:solidFill>
                            <a:schemeClr val="tx1"/>
                          </a:solidFill>
                          <a:latin typeface="Helvetica Light" charset="0"/>
                          <a:ea typeface="Helvetica Light" charset="0"/>
                          <a:cs typeface="Helvetica Light" charset="0"/>
                        </a:rPr>
                        <a:t>face</a:t>
                      </a:r>
                      <a:endParaRPr lang="en-US" sz="2000" b="0" i="0" dirty="0">
                        <a:solidFill>
                          <a:schemeClr val="tx1"/>
                        </a:solidFill>
                        <a:latin typeface="Helvetica Light" charset="0"/>
                        <a:ea typeface="Helvetica Light" charset="0"/>
                        <a:cs typeface="Helvetica Light" charset="0"/>
                      </a:endParaRPr>
                    </a:p>
                  </a:txBody>
                  <a:tcPr anchor="ctr">
                    <a:solidFill>
                      <a:schemeClr val="accent1">
                        <a:lumMod val="20000"/>
                        <a:lumOff val="80000"/>
                      </a:schemeClr>
                    </a:solidFill>
                  </a:tcPr>
                </a:tc>
                <a:tc>
                  <a:txBody>
                    <a:bodyPr/>
                    <a:lstStyle/>
                    <a:p>
                      <a:pPr algn="ctr"/>
                      <a:r>
                        <a:rPr lang="en-US" sz="2000" b="0" i="0" dirty="0" smtClean="0">
                          <a:solidFill>
                            <a:schemeClr val="tx1"/>
                          </a:solidFill>
                          <a:latin typeface="Helvetica Light" charset="0"/>
                          <a:ea typeface="Helvetica Light" charset="0"/>
                          <a:cs typeface="Helvetica Light" charset="0"/>
                        </a:rPr>
                        <a:t>scene*</a:t>
                      </a:r>
                      <a:endParaRPr lang="en-US" sz="2000" b="0" i="0" dirty="0">
                        <a:solidFill>
                          <a:schemeClr val="tx1"/>
                        </a:solidFill>
                        <a:latin typeface="Helvetica Light" charset="0"/>
                        <a:ea typeface="Helvetica Light" charset="0"/>
                        <a:cs typeface="Helvetica Light" charset="0"/>
                      </a:endParaRPr>
                    </a:p>
                  </a:txBody>
                  <a:tcPr anchor="ctr">
                    <a:noFill/>
                  </a:tcPr>
                </a:tc>
                <a:tc>
                  <a:txBody>
                    <a:bodyPr/>
                    <a:lstStyle/>
                    <a:p>
                      <a:pPr algn="ctr"/>
                      <a:r>
                        <a:rPr lang="en-US" sz="2000" b="0" i="0" dirty="0" smtClean="0">
                          <a:solidFill>
                            <a:schemeClr val="tx1"/>
                          </a:solidFill>
                          <a:latin typeface="Helvetica Light" charset="0"/>
                          <a:ea typeface="Helvetica Light" charset="0"/>
                          <a:cs typeface="Helvetica Light" charset="0"/>
                        </a:rPr>
                        <a:t>object*</a:t>
                      </a:r>
                      <a:endParaRPr lang="en-US" sz="2000" b="0" i="0" dirty="0">
                        <a:solidFill>
                          <a:schemeClr val="tx1"/>
                        </a:solidFill>
                        <a:latin typeface="Helvetica Light" charset="0"/>
                        <a:ea typeface="Helvetica Light" charset="0"/>
                        <a:cs typeface="Helvetica Light" charset="0"/>
                      </a:endParaRPr>
                    </a:p>
                  </a:txBody>
                  <a:tcPr anchor="ctr">
                    <a:solidFill>
                      <a:schemeClr val="accent1">
                        <a:lumMod val="20000"/>
                        <a:lumOff val="80000"/>
                      </a:schemeClr>
                    </a:solidFill>
                  </a:tcPr>
                </a:tc>
              </a:tr>
              <a:tr h="594360">
                <a:tc>
                  <a:txBody>
                    <a:bodyPr/>
                    <a:lstStyle/>
                    <a:p>
                      <a:pPr algn="ctr"/>
                      <a:r>
                        <a:rPr lang="en-US" sz="2000" b="0" i="0" dirty="0" smtClean="0">
                          <a:latin typeface="Helvetica" charset="0"/>
                          <a:ea typeface="Helvetica" charset="0"/>
                          <a:cs typeface="Helvetica" charset="0"/>
                        </a:rPr>
                        <a:t>Accuracy</a:t>
                      </a:r>
                      <a:endParaRPr lang="en-US" sz="2000" b="0" i="0" dirty="0">
                        <a:latin typeface="Helvetica" charset="0"/>
                        <a:ea typeface="Helvetica" charset="0"/>
                        <a:cs typeface="Helvetica" charset="0"/>
                      </a:endParaRPr>
                    </a:p>
                  </a:txBody>
                  <a:tcPr anchor="ctr">
                    <a:noFill/>
                  </a:tcPr>
                </a:tc>
                <a:tc>
                  <a:txBody>
                    <a:bodyPr/>
                    <a:lstStyle/>
                    <a:p>
                      <a:pPr algn="ctr"/>
                      <a:r>
                        <a:rPr lang="en-US" sz="2000" b="0" i="0" dirty="0" smtClean="0">
                          <a:latin typeface="Helvetica Light" charset="0"/>
                          <a:ea typeface="Helvetica Light" charset="0"/>
                          <a:cs typeface="Helvetica Light" charset="0"/>
                        </a:rPr>
                        <a:t>97%</a:t>
                      </a:r>
                      <a:endParaRPr lang="en-US" sz="2000" b="0" i="0" dirty="0">
                        <a:latin typeface="Helvetica Light" charset="0"/>
                        <a:ea typeface="Helvetica Light" charset="0"/>
                        <a:cs typeface="Helvetica Light" charset="0"/>
                      </a:endParaRPr>
                    </a:p>
                  </a:txBody>
                  <a:tcPr anchor="ctr">
                    <a:solidFill>
                      <a:schemeClr val="accent1">
                        <a:lumMod val="20000"/>
                        <a:lumOff val="80000"/>
                      </a:schemeClr>
                    </a:solidFill>
                  </a:tcPr>
                </a:tc>
                <a:tc>
                  <a:txBody>
                    <a:bodyPr/>
                    <a:lstStyle/>
                    <a:p>
                      <a:pPr algn="ctr"/>
                      <a:r>
                        <a:rPr lang="en-US" sz="2000" b="0" i="0" dirty="0" smtClean="0">
                          <a:latin typeface="Helvetica Light" charset="0"/>
                          <a:ea typeface="Helvetica Light" charset="0"/>
                          <a:cs typeface="Helvetica Light" charset="0"/>
                        </a:rPr>
                        <a:t>88%</a:t>
                      </a:r>
                      <a:endParaRPr lang="en-US" sz="2000" b="0" i="0" dirty="0">
                        <a:latin typeface="Helvetica Light" charset="0"/>
                        <a:ea typeface="Helvetica Light" charset="0"/>
                        <a:cs typeface="Helvetica Light" charset="0"/>
                      </a:endParaRPr>
                    </a:p>
                  </a:txBody>
                  <a:tcPr anchor="ctr">
                    <a:noFill/>
                  </a:tcPr>
                </a:tc>
                <a:tc>
                  <a:txBody>
                    <a:bodyPr/>
                    <a:lstStyle/>
                    <a:p>
                      <a:pPr algn="ctr"/>
                      <a:r>
                        <a:rPr lang="en-US" sz="2000" b="0" i="0" dirty="0" smtClean="0">
                          <a:latin typeface="Helvetica Light" charset="0"/>
                          <a:ea typeface="Helvetica Light" charset="0"/>
                          <a:cs typeface="Helvetica Light" charset="0"/>
                        </a:rPr>
                        <a:t>92%</a:t>
                      </a:r>
                      <a:endParaRPr lang="en-US" sz="2000" b="0" i="0" dirty="0">
                        <a:latin typeface="Helvetica Light" charset="0"/>
                        <a:ea typeface="Helvetica Light" charset="0"/>
                        <a:cs typeface="Helvetica Light" charset="0"/>
                      </a:endParaRPr>
                    </a:p>
                  </a:txBody>
                  <a:tcPr anchor="ctr">
                    <a:solidFill>
                      <a:schemeClr val="accent1">
                        <a:lumMod val="20000"/>
                        <a:lumOff val="80000"/>
                      </a:schemeClr>
                    </a:solidFill>
                  </a:tcPr>
                </a:tc>
              </a:tr>
              <a:tr h="594360">
                <a:tc>
                  <a:txBody>
                    <a:bodyPr/>
                    <a:lstStyle/>
                    <a:p>
                      <a:pPr algn="ctr"/>
                      <a:r>
                        <a:rPr lang="en-US" sz="2000" b="0" i="0" dirty="0" smtClean="0">
                          <a:latin typeface="Helvetica" charset="0"/>
                          <a:ea typeface="Helvetica" charset="0"/>
                          <a:cs typeface="Helvetica" charset="0"/>
                        </a:rPr>
                        <a:t>Compute/frame (FLOPs)</a:t>
                      </a:r>
                      <a:endParaRPr lang="en-US" sz="2000" b="0" i="0" dirty="0">
                        <a:latin typeface="Helvetica" charset="0"/>
                        <a:ea typeface="Helvetica" charset="0"/>
                        <a:cs typeface="Helvetica" charset="0"/>
                      </a:endParaRPr>
                    </a:p>
                  </a:txBody>
                  <a:tcPr anchor="ctr">
                    <a:noFill/>
                  </a:tcPr>
                </a:tc>
                <a:tc>
                  <a:txBody>
                    <a:bodyPr/>
                    <a:lstStyle/>
                    <a:p>
                      <a:pPr algn="ctr"/>
                      <a:r>
                        <a:rPr lang="en-US" sz="2000" b="0" i="0" dirty="0" smtClean="0">
                          <a:latin typeface="Helvetica Light" charset="0"/>
                          <a:ea typeface="Helvetica Light" charset="0"/>
                          <a:cs typeface="Helvetica Light" charset="0"/>
                        </a:rPr>
                        <a:t>1.00G</a:t>
                      </a:r>
                      <a:endParaRPr lang="en-US" sz="2000" b="0" i="0" dirty="0">
                        <a:latin typeface="Helvetica Light" charset="0"/>
                        <a:ea typeface="Helvetica Light" charset="0"/>
                        <a:cs typeface="Helvetica Light" charset="0"/>
                      </a:endParaRPr>
                    </a:p>
                  </a:txBody>
                  <a:tcPr anchor="ctr">
                    <a:solidFill>
                      <a:schemeClr val="accent1">
                        <a:lumMod val="20000"/>
                        <a:lumOff val="80000"/>
                      </a:schemeClr>
                    </a:solidFill>
                  </a:tcPr>
                </a:tc>
                <a:tc>
                  <a:txBody>
                    <a:bodyPr/>
                    <a:lstStyle/>
                    <a:p>
                      <a:pPr algn="ctr"/>
                      <a:r>
                        <a:rPr lang="en-US" sz="2000" b="0" i="0" dirty="0" smtClean="0">
                          <a:latin typeface="Helvetica Light" charset="0"/>
                          <a:ea typeface="Helvetica Light" charset="0"/>
                          <a:cs typeface="Helvetica Light" charset="0"/>
                        </a:rPr>
                        <a:t>30.9G</a:t>
                      </a:r>
                      <a:endParaRPr lang="en-US" sz="2000" b="0" i="0" dirty="0">
                        <a:latin typeface="Helvetica Light" charset="0"/>
                        <a:ea typeface="Helvetica Light" charset="0"/>
                        <a:cs typeface="Helvetica Light" charset="0"/>
                      </a:endParaRPr>
                    </a:p>
                  </a:txBody>
                  <a:tcPr anchor="ctr">
                    <a:noFill/>
                  </a:tcPr>
                </a:tc>
                <a:tc>
                  <a:txBody>
                    <a:bodyPr/>
                    <a:lstStyle/>
                    <a:p>
                      <a:pPr algn="ctr"/>
                      <a:r>
                        <a:rPr lang="en-US" sz="2000" b="0" i="0" dirty="0" smtClean="0">
                          <a:latin typeface="Helvetica Light" charset="0"/>
                          <a:ea typeface="Helvetica Light" charset="0"/>
                          <a:cs typeface="Helvetica Light" charset="0"/>
                        </a:rPr>
                        <a:t>39.3G</a:t>
                      </a:r>
                      <a:endParaRPr lang="en-US" sz="2000" b="0" i="0" dirty="0">
                        <a:latin typeface="Helvetica Light" charset="0"/>
                        <a:ea typeface="Helvetica Light" charset="0"/>
                        <a:cs typeface="Helvetica Light" charset="0"/>
                      </a:endParaRPr>
                    </a:p>
                  </a:txBody>
                  <a:tcPr anchor="ctr">
                    <a:solidFill>
                      <a:schemeClr val="accent1">
                        <a:lumMod val="20000"/>
                        <a:lumOff val="80000"/>
                      </a:schemeClr>
                    </a:solidFill>
                  </a:tcPr>
                </a:tc>
              </a:tr>
            </a:tbl>
          </a:graphicData>
        </a:graphic>
      </p:graphicFrame>
      <p:sp>
        <p:nvSpPr>
          <p:cNvPr id="13" name="Rounded Rectangle 12"/>
          <p:cNvSpPr/>
          <p:nvPr/>
        </p:nvSpPr>
        <p:spPr>
          <a:xfrm>
            <a:off x="5876575" y="4920960"/>
            <a:ext cx="5274025" cy="907042"/>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charset="0"/>
                <a:ea typeface="Helvetica" charset="0"/>
                <a:cs typeface="Helvetica" charset="0"/>
              </a:rPr>
              <a:t>Do we have </a:t>
            </a:r>
            <a:r>
              <a:rPr lang="en-US" sz="2800" smtClean="0">
                <a:latin typeface="Helvetica" charset="0"/>
                <a:ea typeface="Helvetica" charset="0"/>
                <a:cs typeface="Helvetica" charset="0"/>
              </a:rPr>
              <a:t>enough resources </a:t>
            </a:r>
            <a:r>
              <a:rPr lang="en-US" sz="2800" dirty="0" smtClean="0">
                <a:latin typeface="Helvetica" charset="0"/>
                <a:ea typeface="Helvetica" charset="0"/>
                <a:cs typeface="Helvetica" charset="0"/>
              </a:rPr>
              <a:t>to run deep learning?</a:t>
            </a:r>
            <a:endParaRPr lang="en-US" sz="2800" dirty="0">
              <a:latin typeface="Helvetica" charset="0"/>
              <a:ea typeface="Helvetica" charset="0"/>
              <a:cs typeface="Helvetica" charset="0"/>
            </a:endParaRPr>
          </a:p>
        </p:txBody>
      </p:sp>
      <p:sp>
        <p:nvSpPr>
          <p:cNvPr id="14" name="Slide Number Placeholder 13"/>
          <p:cNvSpPr>
            <a:spLocks noGrp="1"/>
          </p:cNvSpPr>
          <p:nvPr>
            <p:ph type="sldNum" sz="quarter" idx="12"/>
          </p:nvPr>
        </p:nvSpPr>
        <p:spPr/>
        <p:txBody>
          <a:bodyPr/>
          <a:lstStyle/>
          <a:p>
            <a:fld id="{0AECF9B7-30E9-6B4C-876D-A8C2F8FB72ED}" type="slidenum">
              <a:rPr lang="en-US" smtClean="0"/>
              <a:t>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563015"/>
            <a:ext cx="3848951" cy="4975897"/>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565737279"/>
              </p:ext>
            </p:extLst>
          </p:nvPr>
        </p:nvGraphicFramePr>
        <p:xfrm>
          <a:off x="4888411" y="3918037"/>
          <a:ext cx="7027143" cy="594360"/>
        </p:xfrm>
        <a:graphic>
          <a:graphicData uri="http://schemas.openxmlformats.org/drawingml/2006/table">
            <a:tbl>
              <a:tblPr firstRow="1" firstCol="1" bandRow="1">
                <a:tableStyleId>{B301B821-A1FF-4177-AEE7-76D212191A09}</a:tableStyleId>
              </a:tblPr>
              <a:tblGrid>
                <a:gridCol w="3460983"/>
                <a:gridCol w="1188720"/>
                <a:gridCol w="1188720"/>
                <a:gridCol w="1188720"/>
              </a:tblGrid>
              <a:tr h="594360">
                <a:tc>
                  <a:txBody>
                    <a:bodyPr/>
                    <a:lstStyle/>
                    <a:p>
                      <a:pPr algn="ctr"/>
                      <a:r>
                        <a:rPr lang="en-US" sz="2000" b="0" i="0" dirty="0" smtClean="0">
                          <a:solidFill>
                            <a:schemeClr val="tx1"/>
                          </a:solidFill>
                          <a:latin typeface="Helvetica" charset="0"/>
                          <a:ea typeface="Helvetica" charset="0"/>
                          <a:cs typeface="Helvetica" charset="0"/>
                        </a:rPr>
                        <a:t>Compute@1-30fps</a:t>
                      </a:r>
                      <a:r>
                        <a:rPr lang="en-US" sz="2000" b="0" i="0" baseline="0" dirty="0" smtClean="0">
                          <a:solidFill>
                            <a:schemeClr val="tx1"/>
                          </a:solidFill>
                          <a:latin typeface="Helvetica" charset="0"/>
                          <a:ea typeface="Helvetica" charset="0"/>
                          <a:cs typeface="Helvetica" charset="0"/>
                        </a:rPr>
                        <a:t> (FLOPS)</a:t>
                      </a:r>
                      <a:endParaRPr lang="en-US" sz="2000" b="0" i="0" dirty="0">
                        <a:solidFill>
                          <a:schemeClr val="tx1"/>
                        </a:solidFill>
                        <a:latin typeface="Helvetica" charset="0"/>
                        <a:ea typeface="Helvetica" charset="0"/>
                        <a:cs typeface="Helvetica" charset="0"/>
                      </a:endParaRPr>
                    </a:p>
                  </a:txBody>
                  <a:tcPr anchor="ctr">
                    <a:noFill/>
                  </a:tcPr>
                </a:tc>
                <a:tc>
                  <a:txBody>
                    <a:bodyPr/>
                    <a:lstStyle/>
                    <a:p>
                      <a:pPr algn="ctr"/>
                      <a:r>
                        <a:rPr lang="en-US" sz="2000" b="0" i="0" dirty="0" smtClean="0">
                          <a:solidFill>
                            <a:schemeClr val="tx1"/>
                          </a:solidFill>
                          <a:latin typeface="Helvetica Light" charset="0"/>
                          <a:ea typeface="Helvetica Light" charset="0"/>
                          <a:cs typeface="Helvetica Light" charset="0"/>
                        </a:rPr>
                        <a:t>1-30G</a:t>
                      </a:r>
                      <a:endParaRPr lang="en-US" sz="2000" b="0" i="0" dirty="0">
                        <a:solidFill>
                          <a:schemeClr val="tx1"/>
                        </a:solidFill>
                        <a:latin typeface="Helvetica Light" charset="0"/>
                        <a:ea typeface="Helvetica Light" charset="0"/>
                        <a:cs typeface="Helvetica Light" charset="0"/>
                      </a:endParaRPr>
                    </a:p>
                  </a:txBody>
                  <a:tcPr anchor="ctr">
                    <a:solidFill>
                      <a:schemeClr val="accent1">
                        <a:lumMod val="20000"/>
                        <a:lumOff val="80000"/>
                      </a:schemeClr>
                    </a:solidFill>
                  </a:tcPr>
                </a:tc>
                <a:tc>
                  <a:txBody>
                    <a:bodyPr/>
                    <a:lstStyle/>
                    <a:p>
                      <a:pPr algn="ctr"/>
                      <a:r>
                        <a:rPr lang="en-US" sz="2000" b="0" i="0" dirty="0" smtClean="0">
                          <a:solidFill>
                            <a:schemeClr val="tx1"/>
                          </a:solidFill>
                          <a:latin typeface="Helvetica Light" charset="0"/>
                          <a:ea typeface="Helvetica Light" charset="0"/>
                          <a:cs typeface="Helvetica Light" charset="0"/>
                        </a:rPr>
                        <a:t>30-900G</a:t>
                      </a:r>
                      <a:endParaRPr lang="en-US" sz="2000" b="0" i="0" dirty="0">
                        <a:solidFill>
                          <a:schemeClr val="tx1"/>
                        </a:solidFill>
                        <a:latin typeface="Helvetica Light" charset="0"/>
                        <a:ea typeface="Helvetica Light" charset="0"/>
                        <a:cs typeface="Helvetica Light" charset="0"/>
                      </a:endParaRPr>
                    </a:p>
                  </a:txBody>
                  <a:tcPr anchor="ctr">
                    <a:noFill/>
                  </a:tcPr>
                </a:tc>
                <a:tc>
                  <a:txBody>
                    <a:bodyPr/>
                    <a:lstStyle/>
                    <a:p>
                      <a:pPr algn="ctr"/>
                      <a:r>
                        <a:rPr lang="en-US" sz="1800" b="0" i="0" dirty="0" smtClean="0">
                          <a:solidFill>
                            <a:schemeClr val="tx1"/>
                          </a:solidFill>
                          <a:latin typeface="Helvetica Light" charset="0"/>
                          <a:ea typeface="Helvetica Light" charset="0"/>
                          <a:cs typeface="Helvetica Light" charset="0"/>
                        </a:rPr>
                        <a:t>40G-1.2T</a:t>
                      </a:r>
                      <a:endParaRPr lang="en-US" sz="1800" b="0" i="0" dirty="0">
                        <a:solidFill>
                          <a:schemeClr val="tx1"/>
                        </a:solidFill>
                        <a:latin typeface="Helvetica Light" charset="0"/>
                        <a:ea typeface="Helvetica Light" charset="0"/>
                        <a:cs typeface="Helvetica Light" charset="0"/>
                      </a:endParaRPr>
                    </a:p>
                  </a:txBody>
                  <a:tcPr anchor="ctr">
                    <a:solidFill>
                      <a:schemeClr val="accent1">
                        <a:lumMod val="20000"/>
                        <a:lumOff val="80000"/>
                      </a:schemeClr>
                    </a:solidFill>
                  </a:tcPr>
                </a:tc>
              </a:tr>
            </a:tbl>
          </a:graphicData>
        </a:graphic>
      </p:graphicFrame>
      <p:sp>
        <p:nvSpPr>
          <p:cNvPr id="11" name="Rectangle 10"/>
          <p:cNvSpPr/>
          <p:nvPr/>
        </p:nvSpPr>
        <p:spPr>
          <a:xfrm>
            <a:off x="4888411" y="3313690"/>
            <a:ext cx="7027143" cy="119870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000275" y="6236566"/>
            <a:ext cx="3283754" cy="307777"/>
          </a:xfrm>
          <a:prstGeom prst="rect">
            <a:avLst/>
          </a:prstGeom>
          <a:noFill/>
        </p:spPr>
        <p:txBody>
          <a:bodyPr wrap="square" rtlCol="0">
            <a:spAutoFit/>
          </a:bodyPr>
          <a:lstStyle/>
          <a:p>
            <a:r>
              <a:rPr lang="en-US" sz="1400" dirty="0" smtClean="0">
                <a:latin typeface="Helvetica Light" charset="0"/>
                <a:ea typeface="Helvetica Light" charset="0"/>
                <a:cs typeface="Helvetica Light" charset="0"/>
              </a:rPr>
              <a:t>* </a:t>
            </a:r>
            <a:r>
              <a:rPr lang="en-US" sz="1400" smtClean="0">
                <a:latin typeface="Helvetica Light" charset="0"/>
                <a:ea typeface="Helvetica Light" charset="0"/>
                <a:cs typeface="Helvetica Light" charset="0"/>
              </a:rPr>
              <a:t>top-5 accuracy is shown in the table</a:t>
            </a:r>
            <a:endParaRPr lang="en-US" sz="1400" dirty="0">
              <a:latin typeface="Helvetica Light" charset="0"/>
              <a:ea typeface="Helvetica Light" charset="0"/>
              <a:cs typeface="Helvetica Light" charset="0"/>
            </a:endParaRPr>
          </a:p>
        </p:txBody>
      </p:sp>
      <p:sp>
        <p:nvSpPr>
          <p:cNvPr id="4" name="TextBox 3"/>
          <p:cNvSpPr txBox="1"/>
          <p:nvPr/>
        </p:nvSpPr>
        <p:spPr>
          <a:xfrm>
            <a:off x="4888411" y="1517288"/>
            <a:ext cx="1338942" cy="584775"/>
          </a:xfrm>
          <a:prstGeom prst="rect">
            <a:avLst/>
          </a:prstGeom>
          <a:noFill/>
        </p:spPr>
        <p:txBody>
          <a:bodyPr wrap="square" rtlCol="0">
            <a:spAutoFit/>
          </a:bodyPr>
          <a:lstStyle/>
          <a:p>
            <a:r>
              <a:rPr lang="en-US" sz="3200" dirty="0" smtClean="0">
                <a:latin typeface="Helvetica Light" charset="0"/>
                <a:ea typeface="Helvetica Light" charset="0"/>
                <a:cs typeface="Helvetica Light" charset="0"/>
              </a:rPr>
              <a:t>But</a:t>
            </a:r>
            <a:r>
              <a:rPr lang="en-US" sz="3200" dirty="0">
                <a:latin typeface="Helvetica Light" charset="0"/>
                <a:ea typeface="Helvetica Light" charset="0"/>
                <a:cs typeface="Helvetica Light" charset="0"/>
              </a:rPr>
              <a:t>...</a:t>
            </a:r>
          </a:p>
        </p:txBody>
      </p:sp>
    </p:spTree>
    <p:extLst>
      <p:ext uri="{BB962C8B-B14F-4D97-AF65-F5344CB8AC3E}">
        <p14:creationId xmlns:p14="http://schemas.microsoft.com/office/powerpoint/2010/main" val="79402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a:t>
            </a:r>
            <a:r>
              <a:rPr lang="en-US" dirty="0"/>
              <a:t>usage for continuous vision</a:t>
            </a:r>
          </a:p>
        </p:txBody>
      </p:sp>
      <p:grpSp>
        <p:nvGrpSpPr>
          <p:cNvPr id="4" name="Group 3"/>
          <p:cNvGrpSpPr/>
          <p:nvPr/>
        </p:nvGrpSpPr>
        <p:grpSpPr>
          <a:xfrm>
            <a:off x="688969" y="2470167"/>
            <a:ext cx="4453416" cy="1351185"/>
            <a:chOff x="1330350" y="2589869"/>
            <a:chExt cx="3926552" cy="1351185"/>
          </a:xfrm>
        </p:grpSpPr>
        <p:sp>
          <p:nvSpPr>
            <p:cNvPr id="5" name="Rounded Rectangle 4"/>
            <p:cNvSpPr/>
            <p:nvPr/>
          </p:nvSpPr>
          <p:spPr>
            <a:xfrm>
              <a:off x="1491726" y="2589869"/>
              <a:ext cx="3765176" cy="135118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45203" y="2840027"/>
              <a:ext cx="840393" cy="8498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Imager</a:t>
              </a:r>
              <a:endParaRPr lang="en-US" dirty="0">
                <a:solidFill>
                  <a:schemeClr val="tx1"/>
                </a:solidFill>
                <a:latin typeface="Helvetica" charset="0"/>
                <a:ea typeface="Helvetica" charset="0"/>
                <a:cs typeface="Helvetica" charset="0"/>
              </a:endParaRPr>
            </a:p>
          </p:txBody>
        </p:sp>
        <p:sp>
          <p:nvSpPr>
            <p:cNvPr id="7" name="Rectangle 6"/>
            <p:cNvSpPr/>
            <p:nvPr/>
          </p:nvSpPr>
          <p:spPr>
            <a:xfrm>
              <a:off x="2760099" y="2840027"/>
              <a:ext cx="1129345" cy="8498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charset="0"/>
                  <a:ea typeface="Helvetica" charset="0"/>
                  <a:cs typeface="Helvetica" charset="0"/>
                </a:rPr>
                <a:t>P</a:t>
              </a:r>
              <a:r>
                <a:rPr lang="en-US" dirty="0" smtClean="0">
                  <a:solidFill>
                    <a:schemeClr val="tx1"/>
                  </a:solidFill>
                  <a:latin typeface="Helvetica" charset="0"/>
                  <a:ea typeface="Helvetica" charset="0"/>
                  <a:cs typeface="Helvetica" charset="0"/>
                </a:rPr>
                <a:t>rocessor</a:t>
              </a:r>
              <a:endParaRPr lang="en-US" dirty="0">
                <a:solidFill>
                  <a:schemeClr val="tx1"/>
                </a:solidFill>
                <a:latin typeface="Helvetica" charset="0"/>
                <a:ea typeface="Helvetica" charset="0"/>
                <a:cs typeface="Helvetica" charset="0"/>
              </a:endParaRPr>
            </a:p>
          </p:txBody>
        </p:sp>
        <p:sp>
          <p:nvSpPr>
            <p:cNvPr id="8" name="Rectangle 7"/>
            <p:cNvSpPr/>
            <p:nvPr/>
          </p:nvSpPr>
          <p:spPr>
            <a:xfrm>
              <a:off x="4147038" y="2841819"/>
              <a:ext cx="852270" cy="8498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Radio</a:t>
              </a:r>
              <a:endParaRPr lang="en-US" dirty="0">
                <a:solidFill>
                  <a:schemeClr val="tx1"/>
                </a:solidFill>
                <a:latin typeface="Helvetica" charset="0"/>
                <a:ea typeface="Helvetica" charset="0"/>
                <a:cs typeface="Helvetica" charset="0"/>
              </a:endParaRPr>
            </a:p>
          </p:txBody>
        </p:sp>
        <p:sp>
          <p:nvSpPr>
            <p:cNvPr id="9" name="Trapezoid 8"/>
            <p:cNvSpPr/>
            <p:nvPr/>
          </p:nvSpPr>
          <p:spPr>
            <a:xfrm rot="5400000">
              <a:off x="1082930" y="3185197"/>
              <a:ext cx="656216" cy="161376"/>
            </a:xfrm>
            <a:prstGeom prst="trapezoi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863648" y="1648284"/>
            <a:ext cx="1360828" cy="738664"/>
          </a:xfrm>
          <a:prstGeom prst="rect">
            <a:avLst/>
          </a:prstGeom>
          <a:noFill/>
        </p:spPr>
        <p:txBody>
          <a:bodyPr wrap="square" rtlCol="0">
            <a:spAutoFit/>
          </a:bodyPr>
          <a:lstStyle/>
          <a:p>
            <a:r>
              <a:rPr lang="en-US" sz="1400" dirty="0" err="1" smtClean="0">
                <a:latin typeface="Helvetica" charset="0"/>
                <a:ea typeface="Helvetica" charset="0"/>
                <a:cs typeface="Helvetica" charset="0"/>
              </a:rPr>
              <a:t>Omnivision</a:t>
            </a:r>
            <a:r>
              <a:rPr lang="en-US" sz="1400" dirty="0" smtClean="0">
                <a:latin typeface="Helvetica" charset="0"/>
                <a:ea typeface="Helvetica" charset="0"/>
                <a:cs typeface="Helvetica" charset="0"/>
              </a:rPr>
              <a:t> </a:t>
            </a:r>
          </a:p>
          <a:p>
            <a:r>
              <a:rPr lang="en-US" sz="1400" dirty="0" smtClean="0">
                <a:latin typeface="Helvetica" charset="0"/>
                <a:ea typeface="Helvetica" charset="0"/>
                <a:cs typeface="Helvetica" charset="0"/>
              </a:rPr>
              <a:t>OV2740</a:t>
            </a:r>
            <a:endParaRPr lang="en-US" sz="1400" dirty="0">
              <a:latin typeface="Helvetica" charset="0"/>
              <a:ea typeface="Helvetica" charset="0"/>
              <a:cs typeface="Helvetica" charset="0"/>
            </a:endParaRPr>
          </a:p>
          <a:p>
            <a:r>
              <a:rPr lang="en-US" sz="1400" dirty="0" smtClean="0">
                <a:latin typeface="Helvetica" charset="0"/>
                <a:ea typeface="Helvetica" charset="0"/>
                <a:cs typeface="Helvetica" charset="0"/>
              </a:rPr>
              <a:t>90mW</a:t>
            </a:r>
          </a:p>
        </p:txBody>
      </p:sp>
      <p:sp>
        <p:nvSpPr>
          <p:cNvPr id="11" name="TextBox 10"/>
          <p:cNvSpPr txBox="1"/>
          <p:nvPr/>
        </p:nvSpPr>
        <p:spPr>
          <a:xfrm>
            <a:off x="2130789" y="1638588"/>
            <a:ext cx="1846499" cy="738664"/>
          </a:xfrm>
          <a:prstGeom prst="rect">
            <a:avLst/>
          </a:prstGeom>
          <a:noFill/>
        </p:spPr>
        <p:txBody>
          <a:bodyPr wrap="square" rtlCol="0">
            <a:spAutoFit/>
          </a:bodyPr>
          <a:lstStyle/>
          <a:p>
            <a:r>
              <a:rPr lang="en-US" sz="1400" dirty="0" err="1" smtClean="0">
                <a:latin typeface="Helvetica" charset="0"/>
                <a:ea typeface="Helvetica" charset="0"/>
                <a:cs typeface="Helvetica" charset="0"/>
              </a:rPr>
              <a:t>Tegra</a:t>
            </a:r>
            <a:r>
              <a:rPr lang="en-US" sz="1400" dirty="0" smtClean="0">
                <a:latin typeface="Helvetica" charset="0"/>
                <a:ea typeface="Helvetica" charset="0"/>
                <a:cs typeface="Helvetica" charset="0"/>
              </a:rPr>
              <a:t> K1 GPU</a:t>
            </a:r>
            <a:endParaRPr lang="en-US" sz="1400" dirty="0">
              <a:latin typeface="Helvetica" charset="0"/>
              <a:ea typeface="Helvetica" charset="0"/>
              <a:cs typeface="Helvetica" charset="0"/>
            </a:endParaRPr>
          </a:p>
          <a:p>
            <a:r>
              <a:rPr lang="en-US" sz="1400" dirty="0" smtClean="0">
                <a:latin typeface="Helvetica" charset="0"/>
                <a:ea typeface="Helvetica" charset="0"/>
                <a:cs typeface="Helvetica" charset="0"/>
              </a:rPr>
              <a:t>290GOPS@10W</a:t>
            </a:r>
          </a:p>
          <a:p>
            <a:r>
              <a:rPr lang="en-US" sz="1400" dirty="0" smtClean="0">
                <a:latin typeface="Helvetica" charset="0"/>
                <a:ea typeface="Helvetica" charset="0"/>
                <a:cs typeface="Helvetica" charset="0"/>
              </a:rPr>
              <a:t>= 34pJ/OP</a:t>
            </a:r>
            <a:endParaRPr lang="en-US" sz="1400" dirty="0">
              <a:latin typeface="Helvetica" charset="0"/>
              <a:ea typeface="Helvetica" charset="0"/>
              <a:cs typeface="Helvetica" charset="0"/>
            </a:endParaRPr>
          </a:p>
        </p:txBody>
      </p:sp>
      <p:sp>
        <p:nvSpPr>
          <p:cNvPr id="12" name="TextBox 11"/>
          <p:cNvSpPr txBox="1"/>
          <p:nvPr/>
        </p:nvSpPr>
        <p:spPr>
          <a:xfrm>
            <a:off x="3883600" y="1423144"/>
            <a:ext cx="2844375" cy="954107"/>
          </a:xfrm>
          <a:prstGeom prst="rect">
            <a:avLst/>
          </a:prstGeom>
          <a:noFill/>
        </p:spPr>
        <p:txBody>
          <a:bodyPr wrap="square" rtlCol="0">
            <a:spAutoFit/>
          </a:bodyPr>
          <a:lstStyle/>
          <a:p>
            <a:r>
              <a:rPr lang="en-US" sz="1400" dirty="0">
                <a:latin typeface="Helvetica" charset="0"/>
                <a:ea typeface="Helvetica" charset="0"/>
                <a:cs typeface="Helvetica" charset="0"/>
              </a:rPr>
              <a:t>Qualcomm </a:t>
            </a:r>
            <a:r>
              <a:rPr lang="en-US" sz="1400" dirty="0" smtClean="0">
                <a:latin typeface="Helvetica" charset="0"/>
                <a:ea typeface="Helvetica" charset="0"/>
                <a:cs typeface="Helvetica" charset="0"/>
              </a:rPr>
              <a:t>SD810 LTE</a:t>
            </a:r>
            <a:endParaRPr lang="en-US" sz="1400" u="sng" dirty="0">
              <a:latin typeface="Helvetica" charset="0"/>
              <a:ea typeface="Helvetica" charset="0"/>
              <a:cs typeface="Helvetica" charset="0"/>
            </a:endParaRPr>
          </a:p>
          <a:p>
            <a:r>
              <a:rPr lang="en-US" sz="1400" dirty="0" smtClean="0">
                <a:latin typeface="Helvetica" charset="0"/>
                <a:ea typeface="Helvetica" charset="0"/>
                <a:cs typeface="Helvetica" charset="0"/>
              </a:rPr>
              <a:t>&gt;800mW</a:t>
            </a:r>
          </a:p>
          <a:p>
            <a:r>
              <a:rPr lang="en-US" sz="1400" dirty="0" smtClean="0">
                <a:latin typeface="Helvetica" charset="0"/>
                <a:ea typeface="Helvetica" charset="0"/>
                <a:cs typeface="Helvetica" charset="0"/>
              </a:rPr>
              <a:t>Atheros 802.11 </a:t>
            </a:r>
            <a:r>
              <a:rPr lang="en-US" sz="1400" dirty="0" err="1" smtClean="0">
                <a:latin typeface="Helvetica" charset="0"/>
                <a:ea typeface="Helvetica" charset="0"/>
                <a:cs typeface="Helvetica" charset="0"/>
              </a:rPr>
              <a:t>a/g</a:t>
            </a:r>
            <a:endParaRPr lang="en-US" sz="1400" u="sng" dirty="0" smtClean="0">
              <a:latin typeface="Helvetica" charset="0"/>
              <a:ea typeface="Helvetica" charset="0"/>
              <a:cs typeface="Helvetica" charset="0"/>
            </a:endParaRPr>
          </a:p>
          <a:p>
            <a:r>
              <a:rPr lang="en-US" sz="1400" dirty="0" smtClean="0">
                <a:latin typeface="Helvetica" charset="0"/>
                <a:ea typeface="Helvetica" charset="0"/>
                <a:cs typeface="Helvetica" charset="0"/>
              </a:rPr>
              <a:t>15Mbps@700mW= 47nJ/b</a:t>
            </a:r>
          </a:p>
        </p:txBody>
      </p:sp>
      <p:sp>
        <p:nvSpPr>
          <p:cNvPr id="14" name="Right Arrow 13"/>
          <p:cNvSpPr/>
          <p:nvPr/>
        </p:nvSpPr>
        <p:spPr>
          <a:xfrm>
            <a:off x="5506701" y="2784870"/>
            <a:ext cx="1870363" cy="7853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Cloud Callout 14"/>
          <p:cNvSpPr/>
          <p:nvPr/>
        </p:nvSpPr>
        <p:spPr>
          <a:xfrm>
            <a:off x="7741381" y="2239712"/>
            <a:ext cx="2783405" cy="1615335"/>
          </a:xfrm>
          <a:prstGeom prst="cloudCallout">
            <a:avLst>
              <a:gd name="adj1" fmla="val 13542"/>
              <a:gd name="adj2" fmla="val 3288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charset="0"/>
                <a:ea typeface="Helvetica" charset="0"/>
                <a:cs typeface="Helvetica" charset="0"/>
              </a:rPr>
              <a:t>Cloud</a:t>
            </a:r>
            <a:endParaRPr lang="en-US" sz="2400" dirty="0">
              <a:solidFill>
                <a:schemeClr val="tx1"/>
              </a:solidFill>
              <a:latin typeface="Helvetica" charset="0"/>
              <a:ea typeface="Helvetica" charset="0"/>
              <a:cs typeface="Helvetica" charset="0"/>
            </a:endParaRPr>
          </a:p>
        </p:txBody>
      </p:sp>
      <p:sp>
        <p:nvSpPr>
          <p:cNvPr id="16" name="TextBox 15"/>
          <p:cNvSpPr txBox="1"/>
          <p:nvPr/>
        </p:nvSpPr>
        <p:spPr>
          <a:xfrm>
            <a:off x="7741381" y="1506688"/>
            <a:ext cx="4125809" cy="738664"/>
          </a:xfrm>
          <a:prstGeom prst="rect">
            <a:avLst/>
          </a:prstGeom>
          <a:noFill/>
        </p:spPr>
        <p:txBody>
          <a:bodyPr wrap="square" rtlCol="0">
            <a:spAutoFit/>
          </a:bodyPr>
          <a:lstStyle/>
          <a:p>
            <a:r>
              <a:rPr lang="en-US" sz="1400" dirty="0" smtClean="0">
                <a:latin typeface="Helvetica" charset="0"/>
                <a:ea typeface="Helvetica" charset="0"/>
                <a:cs typeface="Helvetica" charset="0"/>
              </a:rPr>
              <a:t>Amazon EC2</a:t>
            </a:r>
          </a:p>
          <a:p>
            <a:r>
              <a:rPr lang="en-US" sz="1400" dirty="0" smtClean="0">
                <a:latin typeface="Helvetica" charset="0"/>
                <a:ea typeface="Helvetica" charset="0"/>
                <a:cs typeface="Helvetica" charset="0"/>
              </a:rPr>
              <a:t>CPU   c4.large      2x400GFLOPS   $0.1/h</a:t>
            </a:r>
          </a:p>
          <a:p>
            <a:r>
              <a:rPr lang="en-US" sz="1400" dirty="0" smtClean="0">
                <a:latin typeface="Helvetica" charset="0"/>
                <a:ea typeface="Helvetica" charset="0"/>
                <a:cs typeface="Helvetica" charset="0"/>
              </a:rPr>
              <a:t>GPU   g2.2xlarge  2.3TFLOPS        $0.65/h</a:t>
            </a:r>
          </a:p>
        </p:txBody>
      </p:sp>
      <p:sp>
        <p:nvSpPr>
          <p:cNvPr id="23" name="Slide Number Placeholder 22"/>
          <p:cNvSpPr>
            <a:spLocks noGrp="1"/>
          </p:cNvSpPr>
          <p:nvPr>
            <p:ph type="sldNum" sz="quarter" idx="12"/>
          </p:nvPr>
        </p:nvSpPr>
        <p:spPr/>
        <p:txBody>
          <a:bodyPr/>
          <a:lstStyle/>
          <a:p>
            <a:fld id="{0AECF9B7-30E9-6B4C-876D-A8C2F8FB72ED}" type="slidenum">
              <a:rPr lang="en-US" smtClean="0"/>
              <a:t>5</a:t>
            </a:fld>
            <a:endParaRPr lang="en-US"/>
          </a:p>
        </p:txBody>
      </p:sp>
      <p:sp>
        <p:nvSpPr>
          <p:cNvPr id="21" name="Rounded Rectangle 20"/>
          <p:cNvSpPr/>
          <p:nvPr/>
        </p:nvSpPr>
        <p:spPr>
          <a:xfrm>
            <a:off x="2585424" y="6069405"/>
            <a:ext cx="7021153" cy="660645"/>
          </a:xfrm>
          <a:prstGeom prst="roundRect">
            <a:avLst/>
          </a:prstGeom>
          <a:solidFill>
            <a:srgbClr val="B41802"/>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Helvetica" charset="0"/>
                <a:ea typeface="Helvetica" charset="0"/>
                <a:cs typeface="Helvetica" charset="0"/>
              </a:rPr>
              <a:t>Huge gap between workload and budget</a:t>
            </a:r>
            <a:endParaRPr lang="en-US" sz="2800" dirty="0">
              <a:latin typeface="Helvetica" charset="0"/>
              <a:ea typeface="Helvetica" charset="0"/>
              <a:cs typeface="Helvetica"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720824181"/>
              </p:ext>
            </p:extLst>
          </p:nvPr>
        </p:nvGraphicFramePr>
        <p:xfrm>
          <a:off x="243408" y="4475189"/>
          <a:ext cx="11705186" cy="914400"/>
        </p:xfrm>
        <a:graphic>
          <a:graphicData uri="http://schemas.openxmlformats.org/drawingml/2006/table">
            <a:tbl>
              <a:tblPr firstRow="1" bandRow="1">
                <a:tableStyleId>{2D5ABB26-0587-4C30-8999-92F81FD0307C}</a:tableStyleId>
              </a:tblPr>
              <a:tblGrid>
                <a:gridCol w="1643270"/>
                <a:gridCol w="4585252"/>
                <a:gridCol w="5476664"/>
              </a:tblGrid>
              <a:tr h="457200">
                <a:tc rowSpan="2">
                  <a:txBody>
                    <a:bodyPr/>
                    <a:lstStyle/>
                    <a:p>
                      <a:pPr algn="ctr">
                        <a:lnSpc>
                          <a:spcPct val="100000"/>
                        </a:lnSpc>
                        <a:spcBef>
                          <a:spcPts val="600"/>
                        </a:spcBef>
                      </a:pPr>
                      <a:r>
                        <a:rPr lang="en-US" sz="2000" b="1" i="0" dirty="0" smtClean="0">
                          <a:solidFill>
                            <a:schemeClr val="accent5">
                              <a:lumMod val="75000"/>
                            </a:schemeClr>
                          </a:solidFill>
                          <a:latin typeface="Helvetica" charset="0"/>
                          <a:ea typeface="Helvetica" charset="0"/>
                          <a:cs typeface="Helvetica" charset="0"/>
                        </a:rPr>
                        <a:t>Budget</a:t>
                      </a:r>
                      <a:endParaRPr lang="en-US" sz="1800" b="1" i="0" dirty="0">
                        <a:solidFill>
                          <a:schemeClr val="accent5">
                            <a:lumMod val="75000"/>
                          </a:schemeClr>
                        </a:solidFill>
                        <a:latin typeface="Helvetica" charset="0"/>
                        <a:ea typeface="Helvetica" charset="0"/>
                        <a:cs typeface="Helvetica" charset="0"/>
                      </a:endParaRPr>
                    </a:p>
                  </a:txBody>
                  <a:tcPr anchor="ct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00000"/>
                        </a:lnSpc>
                        <a:spcBef>
                          <a:spcPts val="600"/>
                        </a:spcBef>
                      </a:pPr>
                      <a:r>
                        <a:rPr lang="en-US" sz="1800" b="0" i="0" dirty="0" smtClean="0">
                          <a:latin typeface="Helvetica Light" charset="0"/>
                          <a:ea typeface="Helvetica Light" charset="0"/>
                          <a:cs typeface="Helvetica Light" charset="0"/>
                        </a:rPr>
                        <a:t>Device power</a:t>
                      </a:r>
                      <a:endParaRPr lang="en-US" sz="1800" b="0" i="0" dirty="0">
                        <a:latin typeface="Helvetica Light" charset="0"/>
                        <a:ea typeface="Helvetica Light" charset="0"/>
                        <a:cs typeface="Helvetica Light" charset="0"/>
                      </a:endParaRPr>
                    </a:p>
                  </a:txBody>
                  <a:tcPr anchor="b">
                    <a:lnT w="28575" cap="flat" cmpd="sng" algn="ctr">
                      <a:solidFill>
                        <a:schemeClr val="tx1"/>
                      </a:solidFill>
                      <a:prstDash val="solid"/>
                      <a:round/>
                      <a:headEnd type="none" w="med" len="med"/>
                      <a:tailEnd type="none" w="med" len="med"/>
                    </a:lnT>
                  </a:tcPr>
                </a:tc>
                <a:tc>
                  <a:txBody>
                    <a:bodyPr/>
                    <a:lstStyle/>
                    <a:p>
                      <a:pPr algn="ctr">
                        <a:lnSpc>
                          <a:spcPct val="100000"/>
                        </a:lnSpc>
                        <a:spcBef>
                          <a:spcPts val="600"/>
                        </a:spcBef>
                      </a:pPr>
                      <a:r>
                        <a:rPr lang="en-US" sz="1800" b="0" i="0" dirty="0" smtClean="0">
                          <a:latin typeface="Helvetica Light" charset="0"/>
                          <a:ea typeface="Helvetica Light" charset="0"/>
                          <a:cs typeface="Helvetica Light" charset="0"/>
                        </a:rPr>
                        <a:t>Cloud cost</a:t>
                      </a:r>
                      <a:endParaRPr lang="en-US" sz="1800" b="0" i="0" dirty="0">
                        <a:latin typeface="Helvetica Light" charset="0"/>
                        <a:ea typeface="Helvetica Light" charset="0"/>
                        <a:cs typeface="Helvetica Light" charset="0"/>
                      </a:endParaRPr>
                    </a:p>
                  </a:txBody>
                  <a:tcPr anchor="b">
                    <a:lnT w="28575" cap="flat" cmpd="sng" algn="ctr">
                      <a:solidFill>
                        <a:schemeClr val="tx1"/>
                      </a:solidFill>
                      <a:prstDash val="solid"/>
                      <a:round/>
                      <a:headEnd type="none" w="med" len="med"/>
                      <a:tailEnd type="none" w="med" len="med"/>
                    </a:lnT>
                  </a:tcPr>
                </a:tc>
              </a:tr>
              <a:tr h="457200">
                <a:tc vMerge="1">
                  <a:txBody>
                    <a:bodyPr/>
                    <a:lstStyle/>
                    <a:p>
                      <a:endParaRPr lang="en-US" dirty="0"/>
                    </a:p>
                  </a:txBody>
                  <a:tcPr/>
                </a:tc>
                <a:tc>
                  <a:txBody>
                    <a:bodyPr/>
                    <a:lstStyle/>
                    <a:p>
                      <a:pPr algn="ctr">
                        <a:lnSpc>
                          <a:spcPct val="100000"/>
                        </a:lnSpc>
                      </a:pPr>
                      <a:r>
                        <a:rPr lang="en-US" sz="1800" b="0" i="0" dirty="0" smtClean="0">
                          <a:latin typeface="Helvetica Light" charset="0"/>
                          <a:ea typeface="Helvetica Light" charset="0"/>
                          <a:cs typeface="Helvetica Light" charset="0"/>
                        </a:rPr>
                        <a:t>30% of 10Wh for 10h = 300mW</a:t>
                      </a:r>
                      <a:endParaRPr lang="en-US" sz="1800" b="0" i="0" dirty="0">
                        <a:latin typeface="Helvetica Light" charset="0"/>
                        <a:ea typeface="Helvetica Light" charset="0"/>
                        <a:cs typeface="Helvetica Light" charset="0"/>
                      </a:endParaRPr>
                    </a:p>
                  </a:txBody>
                  <a:tcPr anchor="ctr">
                    <a:lnB w="12700" cap="flat" cmpd="sng" algn="ctr">
                      <a:noFill/>
                      <a:prstDash val="solid"/>
                      <a:round/>
                      <a:headEnd type="none" w="med" len="med"/>
                      <a:tailEnd type="none" w="med" len="med"/>
                    </a:lnB>
                  </a:tcPr>
                </a:tc>
                <a:tc>
                  <a:txBody>
                    <a:bodyPr/>
                    <a:lstStyle/>
                    <a:p>
                      <a:pPr algn="ctr">
                        <a:lnSpc>
                          <a:spcPct val="100000"/>
                        </a:lnSpc>
                      </a:pPr>
                      <a:r>
                        <a:rPr lang="en-US" sz="1800" b="0" i="0" dirty="0" smtClean="0">
                          <a:latin typeface="Helvetica Light" charset="0"/>
                          <a:ea typeface="Helvetica Light" charset="0"/>
                          <a:cs typeface="Helvetica Light" charset="0"/>
                        </a:rPr>
                        <a:t>$10 person</a:t>
                      </a:r>
                      <a:r>
                        <a:rPr lang="en-US" sz="1800" b="0" i="0" baseline="0" dirty="0" smtClean="0">
                          <a:latin typeface="Helvetica Light" charset="0"/>
                          <a:ea typeface="Helvetica Light" charset="0"/>
                          <a:cs typeface="Helvetica Light" charset="0"/>
                        </a:rPr>
                        <a:t>/year</a:t>
                      </a:r>
                      <a:endParaRPr lang="en-US" sz="1800" b="0" i="0" dirty="0">
                        <a:latin typeface="Helvetica Light" charset="0"/>
                        <a:ea typeface="Helvetica Light" charset="0"/>
                        <a:cs typeface="Helvetica Light" charset="0"/>
                      </a:endParaRPr>
                    </a:p>
                  </a:txBody>
                  <a:tcPr anchor="ctr">
                    <a:lnB w="12700" cap="flat" cmpd="sng" algn="ctr">
                      <a:noFill/>
                      <a:prstDash val="solid"/>
                      <a:round/>
                      <a:headEnd type="none" w="med" len="med"/>
                      <a:tailEnd type="none" w="med" len="med"/>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2408937"/>
              </p:ext>
            </p:extLst>
          </p:nvPr>
        </p:nvGraphicFramePr>
        <p:xfrm>
          <a:off x="243408" y="3973465"/>
          <a:ext cx="11705186" cy="548640"/>
        </p:xfrm>
        <a:graphic>
          <a:graphicData uri="http://schemas.openxmlformats.org/drawingml/2006/table">
            <a:tbl>
              <a:tblPr firstRow="1" bandRow="1">
                <a:tableStyleId>{2D5ABB26-0587-4C30-8999-92F81FD0307C}</a:tableStyleId>
              </a:tblPr>
              <a:tblGrid>
                <a:gridCol w="1636170"/>
                <a:gridCol w="10069016"/>
              </a:tblGrid>
              <a:tr h="548640">
                <a:tc>
                  <a:txBody>
                    <a:bodyPr/>
                    <a:lstStyle/>
                    <a:p>
                      <a:pPr algn="ctr">
                        <a:lnSpc>
                          <a:spcPct val="100000"/>
                        </a:lnSpc>
                        <a:spcAft>
                          <a:spcPts val="600"/>
                        </a:spcAft>
                      </a:pPr>
                      <a:r>
                        <a:rPr lang="en-US" sz="2000" b="1" i="0" dirty="0" smtClean="0">
                          <a:solidFill>
                            <a:schemeClr val="accent5">
                              <a:lumMod val="75000"/>
                            </a:schemeClr>
                          </a:solidFill>
                          <a:latin typeface="Helvetica" charset="0"/>
                          <a:ea typeface="Helvetica" charset="0"/>
                          <a:cs typeface="Helvetica" charset="0"/>
                        </a:rPr>
                        <a:t>Workload</a:t>
                      </a:r>
                      <a:endParaRPr lang="en-US" sz="1800" b="1" i="0" dirty="0">
                        <a:solidFill>
                          <a:schemeClr val="accent5">
                            <a:lumMod val="75000"/>
                          </a:schemeClr>
                        </a:solidFill>
                        <a:latin typeface="Helvetica" charset="0"/>
                        <a:ea typeface="Helvetica" charset="0"/>
                        <a:cs typeface="Helvetica" charset="0"/>
                      </a:endParaRPr>
                    </a:p>
                  </a:txBody>
                  <a:tcPr/>
                </a:tc>
                <a:tc>
                  <a:txBody>
                    <a:bodyPr/>
                    <a:lstStyle/>
                    <a:p>
                      <a:pPr algn="ctr">
                        <a:lnSpc>
                          <a:spcPct val="100000"/>
                        </a:lnSpc>
                        <a:spcAft>
                          <a:spcPts val="600"/>
                        </a:spcAft>
                      </a:pPr>
                      <a:r>
                        <a:rPr lang="en-US" sz="2000" b="0" i="0" dirty="0" smtClean="0">
                          <a:latin typeface="Helvetica Light" charset="0"/>
                          <a:ea typeface="Helvetica Light" charset="0"/>
                          <a:cs typeface="Helvetica Light" charset="0"/>
                        </a:rPr>
                        <a:t>Deep learning </a:t>
                      </a:r>
                      <a:r>
                        <a:rPr lang="en-US" sz="2000" b="1" i="0" dirty="0" smtClean="0">
                          <a:latin typeface="Helvetica Light" charset="0"/>
                          <a:ea typeface="Helvetica Light" charset="0"/>
                          <a:cs typeface="Helvetica Light" charset="0"/>
                        </a:rPr>
                        <a:t>300GFLOPS </a:t>
                      </a:r>
                      <a:r>
                        <a:rPr lang="en-US" sz="2000" b="0" i="0" dirty="0" smtClean="0">
                          <a:latin typeface="Helvetica Light" charset="0"/>
                          <a:ea typeface="Helvetica Light" charset="0"/>
                          <a:cs typeface="Helvetica Light" charset="0"/>
                        </a:rPr>
                        <a:t>@ 30GFLOPs/frame, 10fps</a:t>
                      </a:r>
                      <a:endParaRPr lang="en-US" sz="2000" b="0" i="0" dirty="0">
                        <a:latin typeface="Helvetica Light" charset="0"/>
                        <a:ea typeface="Helvetica Light" charset="0"/>
                        <a:cs typeface="Helvetica Light" charset="0"/>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40117926"/>
              </p:ext>
            </p:extLst>
          </p:nvPr>
        </p:nvGraphicFramePr>
        <p:xfrm>
          <a:off x="243408" y="5368365"/>
          <a:ext cx="11705186" cy="701040"/>
        </p:xfrm>
        <a:graphic>
          <a:graphicData uri="http://schemas.openxmlformats.org/drawingml/2006/table">
            <a:tbl>
              <a:tblPr firstRow="1" bandRow="1">
                <a:tableStyleId>{2D5ABB26-0587-4C30-8999-92F81FD0307C}</a:tableStyleId>
              </a:tblPr>
              <a:tblGrid>
                <a:gridCol w="1662266"/>
                <a:gridCol w="4544112"/>
                <a:gridCol w="5498808"/>
              </a:tblGrid>
              <a:tr h="370840">
                <a:tc>
                  <a:txBody>
                    <a:bodyPr/>
                    <a:lstStyle/>
                    <a:p>
                      <a:pPr algn="ctr">
                        <a:lnSpc>
                          <a:spcPct val="100000"/>
                        </a:lnSpc>
                      </a:pPr>
                      <a:r>
                        <a:rPr lang="en-US" sz="2000" b="1" i="0" dirty="0" smtClean="0">
                          <a:solidFill>
                            <a:schemeClr val="accent5">
                              <a:lumMod val="75000"/>
                            </a:schemeClr>
                          </a:solidFill>
                          <a:latin typeface="Helvetica" charset="0"/>
                          <a:ea typeface="Helvetica" charset="0"/>
                          <a:cs typeface="Helvetica" charset="0"/>
                        </a:rPr>
                        <a:t>Compute power</a:t>
                      </a:r>
                      <a:endParaRPr lang="en-US" sz="1800" b="1" i="0" dirty="0">
                        <a:solidFill>
                          <a:schemeClr val="accent5">
                            <a:lumMod val="75000"/>
                          </a:schemeClr>
                        </a:solidFill>
                        <a:latin typeface="Helvetica" charset="0"/>
                        <a:ea typeface="Helvetica" charset="0"/>
                        <a:cs typeface="Helvetica" charset="0"/>
                      </a:endParaRPr>
                    </a:p>
                  </a:txBody>
                  <a:tcPr anchor="ctr">
                    <a:lnT w="28575" cap="flat" cmpd="sng" algn="ctr">
                      <a:solidFill>
                        <a:schemeClr val="tx1"/>
                      </a:solidFill>
                      <a:prstDash val="dash"/>
                      <a:round/>
                      <a:headEnd type="none" w="med" len="med"/>
                      <a:tailEnd type="none" w="med" len="med"/>
                    </a:lnT>
                  </a:tcPr>
                </a:tc>
                <a:tc>
                  <a:txBody>
                    <a:bodyPr/>
                    <a:lstStyle/>
                    <a:p>
                      <a:pPr algn="ctr">
                        <a:lnSpc>
                          <a:spcPct val="100000"/>
                        </a:lnSpc>
                      </a:pPr>
                      <a:r>
                        <a:rPr lang="en-US" sz="1800" b="1" i="0" dirty="0" smtClean="0">
                          <a:latin typeface="Helvetica Light" charset="0"/>
                          <a:ea typeface="Helvetica Light" charset="0"/>
                          <a:cs typeface="Helvetica Light" charset="0"/>
                        </a:rPr>
                        <a:t>9GFLOPS</a:t>
                      </a:r>
                      <a:endParaRPr lang="en-US" sz="1800" b="1" i="0" dirty="0">
                        <a:latin typeface="Helvetica Light" charset="0"/>
                        <a:ea typeface="Helvetica Light" charset="0"/>
                        <a:cs typeface="Helvetica Light" charset="0"/>
                      </a:endParaRPr>
                    </a:p>
                  </a:txBody>
                  <a:tcPr anchor="ctr">
                    <a:lnT w="28575" cap="flat" cmpd="sng" algn="ctr">
                      <a:solidFill>
                        <a:schemeClr val="tx1"/>
                      </a:solidFill>
                      <a:prstDash val="dash"/>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baseline="0" dirty="0" smtClean="0">
                          <a:latin typeface="Helvetica Light" charset="0"/>
                          <a:ea typeface="Helvetica Light" charset="0"/>
                          <a:cs typeface="Helvetica Light" charset="0"/>
                        </a:rPr>
                        <a:t>3.5GFLOPS </a:t>
                      </a:r>
                      <a:r>
                        <a:rPr lang="en-US" sz="1800" b="0" i="0" baseline="0" dirty="0" smtClean="0">
                          <a:latin typeface="Helvetica Light" charset="0"/>
                          <a:ea typeface="Helvetica Light" charset="0"/>
                          <a:cs typeface="Helvetica Light" charset="0"/>
                        </a:rPr>
                        <a:t>(GPU) </a:t>
                      </a:r>
                      <a:r>
                        <a:rPr lang="en-US" sz="1800" b="0" i="0" dirty="0" smtClean="0">
                          <a:latin typeface="Helvetica Light" charset="0"/>
                          <a:ea typeface="Helvetica Light" charset="0"/>
                          <a:cs typeface="Helvetica Light" charset="0"/>
                        </a:rPr>
                        <a:t>/ </a:t>
                      </a:r>
                      <a:r>
                        <a:rPr lang="en-US" sz="1800" b="1" i="0" dirty="0" smtClean="0">
                          <a:latin typeface="Helvetica Light" charset="0"/>
                          <a:ea typeface="Helvetica Light" charset="0"/>
                          <a:cs typeface="Helvetica Light" charset="0"/>
                        </a:rPr>
                        <a:t>8GFLOPS </a:t>
                      </a:r>
                      <a:r>
                        <a:rPr lang="en-US" sz="1800" b="0" i="0" dirty="0" smtClean="0">
                          <a:latin typeface="Helvetica Light" charset="0"/>
                          <a:ea typeface="Helvetica Light" charset="0"/>
                          <a:cs typeface="Helvetica Light" charset="0"/>
                        </a:rPr>
                        <a:t>(CPU)</a:t>
                      </a:r>
                      <a:endParaRPr lang="en-US" sz="1800" b="0" i="0" dirty="0">
                        <a:latin typeface="Helvetica Light" charset="0"/>
                        <a:ea typeface="Helvetica Light" charset="0"/>
                        <a:cs typeface="Helvetica Light" charset="0"/>
                      </a:endParaRPr>
                    </a:p>
                  </a:txBody>
                  <a:tcPr anchor="ctr">
                    <a:lnT w="28575" cap="flat" cmpd="sng" algn="ctr">
                      <a:solidFill>
                        <a:schemeClr val="tx1"/>
                      </a:solidFill>
                      <a:prstDash val="dash"/>
                      <a:round/>
                      <a:headEnd type="none" w="med" len="med"/>
                      <a:tailEnd type="none" w="med" len="med"/>
                    </a:lnT>
                  </a:tcPr>
                </a:tc>
              </a:tr>
            </a:tbl>
          </a:graphicData>
        </a:graphic>
      </p:graphicFrame>
    </p:spTree>
    <p:extLst>
      <p:ext uri="{BB962C8B-B14F-4D97-AF65-F5344CB8AC3E}">
        <p14:creationId xmlns:p14="http://schemas.microsoft.com/office/powerpoint/2010/main" val="66990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Neural network</a:t>
            </a:r>
            <a:endParaRPr lang="en-US" dirty="0"/>
          </a:p>
        </p:txBody>
      </p:sp>
      <p:sp>
        <p:nvSpPr>
          <p:cNvPr id="10" name="TextBox 9"/>
          <p:cNvSpPr txBox="1"/>
          <p:nvPr/>
        </p:nvSpPr>
        <p:spPr>
          <a:xfrm>
            <a:off x="1558099" y="4999300"/>
            <a:ext cx="1674761" cy="1323439"/>
          </a:xfrm>
          <a:prstGeom prst="rect">
            <a:avLst/>
          </a:prstGeom>
          <a:noFill/>
        </p:spPr>
        <p:txBody>
          <a:bodyPr wrap="square" rtlCol="0">
            <a:spAutoFit/>
          </a:bodyPr>
          <a:lstStyle/>
          <a:p>
            <a:r>
              <a:rPr lang="en-US" sz="1600" dirty="0" smtClean="0">
                <a:ea typeface="Helvetica" charset="0"/>
                <a:cs typeface="Helvetica" charset="0"/>
              </a:rPr>
              <a:t>(c)   convolution</a:t>
            </a:r>
          </a:p>
          <a:p>
            <a:r>
              <a:rPr lang="en-US" sz="1600" dirty="0">
                <a:ea typeface="Helvetica" charset="0"/>
                <a:cs typeface="Helvetica" charset="0"/>
              </a:rPr>
              <a:t>(f)    fully </a:t>
            </a:r>
            <a:r>
              <a:rPr lang="en-US" sz="1600" dirty="0" smtClean="0">
                <a:ea typeface="Helvetica" charset="0"/>
                <a:cs typeface="Helvetica" charset="0"/>
              </a:rPr>
              <a:t>connect</a:t>
            </a:r>
          </a:p>
          <a:p>
            <a:r>
              <a:rPr lang="en-US" sz="1600" dirty="0" smtClean="0">
                <a:ea typeface="Helvetica" charset="0"/>
                <a:cs typeface="Helvetica" charset="0"/>
              </a:rPr>
              <a:t>(m)  max pool</a:t>
            </a:r>
          </a:p>
          <a:p>
            <a:r>
              <a:rPr lang="en-US" sz="1600" dirty="0" smtClean="0">
                <a:ea typeface="Helvetica" charset="0"/>
                <a:cs typeface="Helvetica" charset="0"/>
              </a:rPr>
              <a:t>(r)    </a:t>
            </a:r>
            <a:r>
              <a:rPr lang="en-US" sz="1600" dirty="0" err="1" smtClean="0">
                <a:ea typeface="Helvetica" charset="0"/>
                <a:cs typeface="Helvetica" charset="0"/>
              </a:rPr>
              <a:t>relu</a:t>
            </a:r>
            <a:endParaRPr lang="en-US" sz="1600" dirty="0" smtClean="0">
              <a:ea typeface="Helvetica" charset="0"/>
              <a:cs typeface="Helvetica" charset="0"/>
            </a:endParaRPr>
          </a:p>
          <a:p>
            <a:r>
              <a:rPr lang="en-US" sz="1600" dirty="0" smtClean="0">
                <a:ea typeface="Helvetica" charset="0"/>
                <a:cs typeface="Helvetica" charset="0"/>
              </a:rPr>
              <a:t>(s)   </a:t>
            </a:r>
            <a:r>
              <a:rPr lang="en-US" sz="1600" dirty="0" err="1" smtClean="0">
                <a:ea typeface="Helvetica" charset="0"/>
                <a:cs typeface="Helvetica" charset="0"/>
              </a:rPr>
              <a:t>softmax</a:t>
            </a:r>
            <a:endParaRPr lang="en-US" sz="1600" dirty="0">
              <a:ea typeface="Helvetica" charset="0"/>
              <a:cs typeface="Helvetica" charset="0"/>
            </a:endParaRPr>
          </a:p>
        </p:txBody>
      </p:sp>
      <p:sp>
        <p:nvSpPr>
          <p:cNvPr id="14" name="Slide Number Placeholder 13"/>
          <p:cNvSpPr>
            <a:spLocks noGrp="1"/>
          </p:cNvSpPr>
          <p:nvPr>
            <p:ph type="sldNum" sz="quarter" idx="12"/>
          </p:nvPr>
        </p:nvSpPr>
        <p:spPr/>
        <p:txBody>
          <a:bodyPr/>
          <a:lstStyle/>
          <a:p>
            <a:fld id="{0AECF9B7-30E9-6B4C-876D-A8C2F8FB72ED}" type="slidenum">
              <a:rPr lang="en-US" smtClean="0"/>
              <a:t>6</a:t>
            </a:fld>
            <a:endParaRPr lang="en-US"/>
          </a:p>
        </p:txBody>
      </p:sp>
      <p:grpSp>
        <p:nvGrpSpPr>
          <p:cNvPr id="73" name="Group 72"/>
          <p:cNvGrpSpPr/>
          <p:nvPr/>
        </p:nvGrpSpPr>
        <p:grpSpPr>
          <a:xfrm>
            <a:off x="817653" y="1954742"/>
            <a:ext cx="2426443" cy="3467779"/>
            <a:chOff x="7264991" y="1111779"/>
            <a:chExt cx="2426443" cy="3467779"/>
          </a:xfrm>
        </p:grpSpPr>
        <p:grpSp>
          <p:nvGrpSpPr>
            <p:cNvPr id="30" name="Group 29"/>
            <p:cNvGrpSpPr/>
            <p:nvPr/>
          </p:nvGrpSpPr>
          <p:grpSpPr>
            <a:xfrm>
              <a:off x="7463517" y="2636169"/>
              <a:ext cx="279164" cy="1146811"/>
              <a:chOff x="7815942" y="2321844"/>
              <a:chExt cx="279164" cy="1146811"/>
            </a:xfrm>
          </p:grpSpPr>
          <p:cxnSp>
            <p:nvCxnSpPr>
              <p:cNvPr id="31" name="Straight Arrow Connector 30"/>
              <p:cNvCxnSpPr>
                <a:endCxn id="63" idx="4"/>
              </p:cNvCxnSpPr>
              <p:nvPr/>
            </p:nvCxnSpPr>
            <p:spPr>
              <a:xfrm flipH="1" flipV="1">
                <a:off x="7955524" y="3303547"/>
                <a:ext cx="1" cy="165108"/>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33" name="Oval 32"/>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34" name="Oval 33"/>
              <p:cNvSpPr/>
              <p:nvPr/>
            </p:nvSpPr>
            <p:spPr>
              <a:xfrm>
                <a:off x="7815943" y="23218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cxnSp>
            <p:nvCxnSpPr>
              <p:cNvPr id="35" name="Straight Arrow Connector 34"/>
              <p:cNvCxnSpPr>
                <a:stCxn id="63" idx="0"/>
                <a:endCxn id="64" idx="4"/>
              </p:cNvCxnSpPr>
              <p:nvPr/>
            </p:nvCxnSpPr>
            <p:spPr>
              <a:xfrm flipV="1">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955523" y="2544506"/>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468271" y="1493163"/>
              <a:ext cx="279164" cy="1137286"/>
              <a:chOff x="7815942" y="2321844"/>
              <a:chExt cx="279164" cy="1137286"/>
            </a:xfrm>
          </p:grpSpPr>
          <p:cxnSp>
            <p:nvCxnSpPr>
              <p:cNvPr id="38" name="Straight Arrow Connector 37"/>
              <p:cNvCxnSpPr/>
              <p:nvPr/>
            </p:nvCxnSpPr>
            <p:spPr>
              <a:xfrm flipH="1" flipV="1">
                <a:off x="7955524" y="3303547"/>
                <a:ext cx="1" cy="15558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40" name="Oval 39"/>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41" name="Oval 40"/>
              <p:cNvSpPr/>
              <p:nvPr/>
            </p:nvSpPr>
            <p:spPr>
              <a:xfrm>
                <a:off x="7815943" y="23218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cxnSp>
            <p:nvCxnSpPr>
              <p:cNvPr id="42" name="Straight Arrow Connector 41"/>
              <p:cNvCxnSpPr/>
              <p:nvPr/>
            </p:nvCxnSpPr>
            <p:spPr>
              <a:xfrm flipV="1">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7955523" y="2544506"/>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8006437" y="3773447"/>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m</a:t>
              </a:r>
              <a:endParaRPr lang="en-US" i="1" dirty="0">
                <a:solidFill>
                  <a:schemeClr val="tx1"/>
                </a:solidFill>
              </a:endParaRPr>
            </a:p>
          </p:txBody>
        </p:sp>
        <p:cxnSp>
          <p:nvCxnSpPr>
            <p:cNvPr id="45" name="Straight Arrow Connector 44"/>
            <p:cNvCxnSpPr/>
            <p:nvPr/>
          </p:nvCxnSpPr>
          <p:spPr>
            <a:xfrm flipV="1">
              <a:off x="8141256" y="3617864"/>
              <a:ext cx="4762"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8006436" y="339627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sp>
          <p:nvSpPr>
            <p:cNvPr id="47" name="Oval 46"/>
            <p:cNvSpPr/>
            <p:nvPr/>
          </p:nvSpPr>
          <p:spPr>
            <a:xfrm>
              <a:off x="8006437" y="301910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a:t>
              </a:r>
            </a:p>
          </p:txBody>
        </p:sp>
        <p:sp>
          <p:nvSpPr>
            <p:cNvPr id="48" name="Oval 47"/>
            <p:cNvSpPr/>
            <p:nvPr/>
          </p:nvSpPr>
          <p:spPr>
            <a:xfrm>
              <a:off x="8006437" y="263616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cxnSp>
          <p:nvCxnSpPr>
            <p:cNvPr id="49" name="Straight Arrow Connector 48"/>
            <p:cNvCxnSpPr/>
            <p:nvPr/>
          </p:nvCxnSpPr>
          <p:spPr>
            <a:xfrm flipV="1">
              <a:off x="8146018" y="3240694"/>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146017" y="2858823"/>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8150772" y="2474858"/>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011190" y="225327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53" name="Oval 52"/>
            <p:cNvSpPr/>
            <p:nvPr/>
          </p:nvSpPr>
          <p:spPr>
            <a:xfrm>
              <a:off x="8011191" y="187610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54" name="Oval 53"/>
            <p:cNvSpPr/>
            <p:nvPr/>
          </p:nvSpPr>
          <p:spPr>
            <a:xfrm>
              <a:off x="8011191" y="1493155"/>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cxnSp>
          <p:nvCxnSpPr>
            <p:cNvPr id="55" name="Straight Arrow Connector 54"/>
            <p:cNvCxnSpPr/>
            <p:nvPr/>
          </p:nvCxnSpPr>
          <p:spPr>
            <a:xfrm flipV="1">
              <a:off x="8150772" y="2097688"/>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150771" y="1715817"/>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7747435" y="1603949"/>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8563656" y="3763917"/>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f</a:t>
              </a:r>
              <a:endParaRPr lang="en-US" i="1" dirty="0">
                <a:solidFill>
                  <a:schemeClr val="tx1"/>
                </a:solidFill>
              </a:endParaRPr>
            </a:p>
          </p:txBody>
        </p:sp>
        <p:cxnSp>
          <p:nvCxnSpPr>
            <p:cNvPr id="59" name="Straight Arrow Connector 58"/>
            <p:cNvCxnSpPr/>
            <p:nvPr/>
          </p:nvCxnSpPr>
          <p:spPr>
            <a:xfrm flipV="1">
              <a:off x="8698475" y="3608334"/>
              <a:ext cx="4762"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8563655" y="338674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sp>
          <p:nvSpPr>
            <p:cNvPr id="61" name="Oval 60"/>
            <p:cNvSpPr/>
            <p:nvPr/>
          </p:nvSpPr>
          <p:spPr>
            <a:xfrm>
              <a:off x="8563656" y="300957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f</a:t>
              </a:r>
              <a:endParaRPr lang="en-US" i="1" dirty="0">
                <a:solidFill>
                  <a:schemeClr val="tx1"/>
                </a:solidFill>
              </a:endParaRPr>
            </a:p>
          </p:txBody>
        </p:sp>
        <p:sp>
          <p:nvSpPr>
            <p:cNvPr id="62" name="Oval 61"/>
            <p:cNvSpPr/>
            <p:nvPr/>
          </p:nvSpPr>
          <p:spPr>
            <a:xfrm>
              <a:off x="8563656" y="262663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cxnSp>
          <p:nvCxnSpPr>
            <p:cNvPr id="63" name="Straight Arrow Connector 62"/>
            <p:cNvCxnSpPr/>
            <p:nvPr/>
          </p:nvCxnSpPr>
          <p:spPr>
            <a:xfrm flipV="1">
              <a:off x="8703237" y="3231164"/>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703236" y="2849293"/>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8707991" y="2465328"/>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8568409" y="224374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f</a:t>
              </a:r>
            </a:p>
          </p:txBody>
        </p:sp>
        <p:sp>
          <p:nvSpPr>
            <p:cNvPr id="67" name="Oval 66"/>
            <p:cNvSpPr/>
            <p:nvPr/>
          </p:nvSpPr>
          <p:spPr>
            <a:xfrm>
              <a:off x="8568410" y="186657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s</a:t>
              </a:r>
            </a:p>
          </p:txBody>
        </p:sp>
        <p:cxnSp>
          <p:nvCxnSpPr>
            <p:cNvPr id="68" name="Straight Arrow Connector 67"/>
            <p:cNvCxnSpPr/>
            <p:nvPr/>
          </p:nvCxnSpPr>
          <p:spPr>
            <a:xfrm flipV="1">
              <a:off x="8707991" y="2088158"/>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8290787" y="3890983"/>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707990" y="1708100"/>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264991" y="3656228"/>
              <a:ext cx="1771560" cy="923330"/>
            </a:xfrm>
            <a:prstGeom prst="rect">
              <a:avLst/>
            </a:prstGeom>
            <a:noFill/>
          </p:spPr>
          <p:txBody>
            <a:bodyPr wrap="square" rtlCol="0">
              <a:spAutoFit/>
            </a:bodyPr>
            <a:lstStyle/>
            <a:p>
              <a:r>
                <a:rPr lang="en-US" i="1" dirty="0" err="1" smtClean="0"/>
                <a:t>img</a:t>
              </a:r>
              <a:r>
                <a:rPr lang="en-US" i="1" baseline="-25000" dirty="0" err="1" smtClean="0"/>
                <a:t>R</a:t>
              </a:r>
              <a:r>
                <a:rPr lang="en-US" i="1" dirty="0" smtClean="0"/>
                <a:t> </a:t>
              </a:r>
              <a:br>
                <a:rPr lang="en-US" i="1" dirty="0" smtClean="0"/>
              </a:br>
              <a:r>
                <a:rPr lang="en-US" i="1" dirty="0" err="1" smtClean="0"/>
                <a:t>img</a:t>
              </a:r>
              <a:r>
                <a:rPr lang="en-US" i="1" baseline="-25000" dirty="0" err="1" smtClean="0"/>
                <a:t>G</a:t>
              </a:r>
              <a:r>
                <a:rPr lang="en-US" i="1" dirty="0" smtClean="0"/>
                <a:t> </a:t>
              </a:r>
              <a:br>
                <a:rPr lang="en-US" i="1" dirty="0" smtClean="0"/>
              </a:br>
              <a:r>
                <a:rPr lang="en-US" i="1" dirty="0" err="1" smtClean="0"/>
                <a:t>img</a:t>
              </a:r>
              <a:r>
                <a:rPr lang="en-US" i="1" baseline="-25000" dirty="0" err="1" smtClean="0"/>
                <a:t>B</a:t>
              </a:r>
              <a:endParaRPr lang="en-US" i="1" baseline="-25000" dirty="0"/>
            </a:p>
          </p:txBody>
        </p:sp>
        <p:sp>
          <p:nvSpPr>
            <p:cNvPr id="72" name="TextBox 71"/>
            <p:cNvSpPr txBox="1"/>
            <p:nvPr/>
          </p:nvSpPr>
          <p:spPr>
            <a:xfrm>
              <a:off x="8380160" y="1111779"/>
              <a:ext cx="1311274" cy="646331"/>
            </a:xfrm>
            <a:prstGeom prst="rect">
              <a:avLst/>
            </a:prstGeom>
            <a:noFill/>
          </p:spPr>
          <p:txBody>
            <a:bodyPr wrap="square" rtlCol="0">
              <a:spAutoFit/>
            </a:bodyPr>
            <a:lstStyle/>
            <a:p>
              <a:r>
                <a:rPr lang="en-US" i="1" dirty="0" smtClean="0"/>
                <a:t>classes +</a:t>
              </a:r>
              <a:br>
                <a:rPr lang="en-US" i="1" dirty="0" smtClean="0"/>
              </a:br>
              <a:r>
                <a:rPr lang="en-US" i="1" dirty="0" smtClean="0"/>
                <a:t>scores</a:t>
              </a:r>
              <a:endParaRPr lang="en-US" i="1" baseline="-25000" dirty="0"/>
            </a:p>
          </p:txBody>
        </p:sp>
      </p:grpSp>
    </p:spTree>
    <p:extLst>
      <p:ext uri="{BB962C8B-B14F-4D97-AF65-F5344CB8AC3E}">
        <p14:creationId xmlns:p14="http://schemas.microsoft.com/office/powerpoint/2010/main" val="142127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584314" y="1397127"/>
            <a:ext cx="5269016" cy="2696819"/>
            <a:chOff x="1584314" y="1397127"/>
            <a:chExt cx="5269016" cy="2696819"/>
          </a:xfrm>
        </p:grpSpPr>
        <p:sp>
          <p:nvSpPr>
            <p:cNvPr id="22" name="Oval 21"/>
            <p:cNvSpPr/>
            <p:nvPr/>
          </p:nvSpPr>
          <p:spPr>
            <a:xfrm>
              <a:off x="2896286" y="1397127"/>
              <a:ext cx="3957044" cy="2696819"/>
            </a:xfrm>
            <a:prstGeom prst="ellipse">
              <a:avLst/>
            </a:prstGeom>
            <a:solidFill>
              <a:schemeClr val="bg1">
                <a:lumMod val="95000"/>
              </a:schemeClr>
            </a:solid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 name="Straight Connector 16"/>
            <p:cNvCxnSpPr/>
            <p:nvPr/>
          </p:nvCxnSpPr>
          <p:spPr>
            <a:xfrm flipV="1">
              <a:off x="1584314" y="2036581"/>
              <a:ext cx="1602928" cy="1872813"/>
            </a:xfrm>
            <a:prstGeom prst="line">
              <a:avLst/>
            </a:prstGeom>
            <a:ln>
              <a:solidFill>
                <a:schemeClr val="bg2">
                  <a:lumMod val="50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p:cNvCxnSpPr>
              <a:endCxn id="22" idx="4"/>
            </p:cNvCxnSpPr>
            <p:nvPr/>
          </p:nvCxnSpPr>
          <p:spPr>
            <a:xfrm>
              <a:off x="1674796" y="4093946"/>
              <a:ext cx="3200012" cy="0"/>
            </a:xfrm>
            <a:prstGeom prst="line">
              <a:avLst/>
            </a:prstGeom>
            <a:ln>
              <a:solidFill>
                <a:schemeClr val="bg2">
                  <a:lumMod val="50000"/>
                </a:schemeClr>
              </a:solidFill>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49322"/>
                <a:ext cx="10803405" cy="1202077"/>
              </a:xfrm>
            </p:spPr>
            <p:txBody>
              <a:bodyPr>
                <a:normAutofit/>
              </a:bodyPr>
              <a:lstStyle/>
              <a:p>
                <a:r>
                  <a:rPr lang="en-US" dirty="0" smtClean="0"/>
                  <a:t>Neural network </a:t>
                </a:r>
                <a14:m>
                  <m:oMath xmlns:m="http://schemas.openxmlformats.org/officeDocument/2006/math">
                    <m:r>
                      <a:rPr lang="en-US" i="1" dirty="0" smtClean="0">
                        <a:latin typeface="Cambria Math" charset="0"/>
                        <a:ea typeface="Cambria Math" charset="0"/>
                        <a:cs typeface="Cambria Math" charset="0"/>
                      </a:rPr>
                      <m:t>≈</m:t>
                    </m:r>
                  </m:oMath>
                </a14:m>
                <a:r>
                  <a:rPr lang="en-US" dirty="0" smtClean="0"/>
                  <a:t> matrix multiplications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49322"/>
                <a:ext cx="10803405" cy="1202077"/>
              </a:xfrm>
              <a:blipFill rotWithShape="0">
                <a:blip r:embed="rId3"/>
                <a:stretch>
                  <a:fillRect l="-2314" r="-1637" b="-3553"/>
                </a:stretch>
              </a:blipFill>
            </p:spPr>
            <p:txBody>
              <a:bodyPr/>
              <a:lstStyle/>
              <a:p>
                <a:r>
                  <a:rPr lang="en-US">
                    <a:noFill/>
                  </a:rPr>
                  <a:t> </a:t>
                </a:r>
              </a:p>
            </p:txBody>
          </p:sp>
        </mc:Fallback>
      </mc:AlternateContent>
      <p:sp>
        <p:nvSpPr>
          <p:cNvPr id="14" name="Slide Number Placeholder 13"/>
          <p:cNvSpPr>
            <a:spLocks noGrp="1"/>
          </p:cNvSpPr>
          <p:nvPr>
            <p:ph type="sldNum" sz="quarter" idx="12"/>
          </p:nvPr>
        </p:nvSpPr>
        <p:spPr/>
        <p:txBody>
          <a:bodyPr/>
          <a:lstStyle/>
          <a:p>
            <a:fld id="{0AECF9B7-30E9-6B4C-876D-A8C2F8FB72ED}" type="slidenum">
              <a:rPr lang="en-US" smtClean="0"/>
              <a:t>7</a:t>
            </a:fld>
            <a:endParaRPr lang="en-US"/>
          </a:p>
        </p:txBody>
      </p:sp>
      <p:grpSp>
        <p:nvGrpSpPr>
          <p:cNvPr id="28" name="Group 27"/>
          <p:cNvGrpSpPr/>
          <p:nvPr/>
        </p:nvGrpSpPr>
        <p:grpSpPr>
          <a:xfrm>
            <a:off x="3348781" y="1958778"/>
            <a:ext cx="3264753" cy="1573516"/>
            <a:chOff x="3687850" y="1947879"/>
            <a:chExt cx="3264753" cy="1573516"/>
          </a:xfrm>
        </p:grpSpPr>
        <p:sp>
          <p:nvSpPr>
            <p:cNvPr id="9" name="Rectangle 8"/>
            <p:cNvSpPr/>
            <p:nvPr/>
          </p:nvSpPr>
          <p:spPr>
            <a:xfrm>
              <a:off x="3687850" y="1947879"/>
              <a:ext cx="1187017" cy="1573516"/>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50716" y="2203185"/>
              <a:ext cx="1701887" cy="106290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10257" y="2503805"/>
              <a:ext cx="376743" cy="461665"/>
            </a:xfrm>
            <a:prstGeom prst="rect">
              <a:avLst/>
            </a:prstGeom>
            <a:noFill/>
          </p:spPr>
          <p:txBody>
            <a:bodyPr wrap="square" rtlCol="0">
              <a:spAutoFit/>
            </a:bodyPr>
            <a:lstStyle/>
            <a:p>
              <a:r>
                <a:rPr lang="en-US" sz="2400" dirty="0" smtClean="0"/>
                <a:t>x</a:t>
              </a:r>
              <a:endParaRPr lang="en-US" dirty="0"/>
            </a:p>
          </p:txBody>
        </p:sp>
      </p:grpSp>
      <p:grpSp>
        <p:nvGrpSpPr>
          <p:cNvPr id="214" name="Group 213"/>
          <p:cNvGrpSpPr/>
          <p:nvPr/>
        </p:nvGrpSpPr>
        <p:grpSpPr>
          <a:xfrm>
            <a:off x="8030722" y="1845177"/>
            <a:ext cx="3610884" cy="1573516"/>
            <a:chOff x="8109361" y="2052034"/>
            <a:chExt cx="3610884" cy="1573516"/>
          </a:xfrm>
        </p:grpSpPr>
        <p:sp>
          <p:nvSpPr>
            <p:cNvPr id="25" name="Rectangle 24"/>
            <p:cNvSpPr/>
            <p:nvPr/>
          </p:nvSpPr>
          <p:spPr>
            <a:xfrm>
              <a:off x="8109361" y="2052034"/>
              <a:ext cx="660134" cy="1573516"/>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018358" y="2462941"/>
              <a:ext cx="1701887" cy="659019"/>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753439" y="2548324"/>
              <a:ext cx="376743" cy="461665"/>
            </a:xfrm>
            <a:prstGeom prst="rect">
              <a:avLst/>
            </a:prstGeom>
            <a:noFill/>
          </p:spPr>
          <p:txBody>
            <a:bodyPr wrap="square" rtlCol="0">
              <a:spAutoFit/>
            </a:bodyPr>
            <a:lstStyle/>
            <a:p>
              <a:r>
                <a:rPr lang="en-US" sz="2400" dirty="0" smtClean="0"/>
                <a:t>x</a:t>
              </a:r>
              <a:endParaRPr lang="en-US" dirty="0"/>
            </a:p>
          </p:txBody>
        </p:sp>
        <p:sp>
          <p:nvSpPr>
            <p:cNvPr id="33" name="TextBox 32"/>
            <p:cNvSpPr txBox="1"/>
            <p:nvPr/>
          </p:nvSpPr>
          <p:spPr>
            <a:xfrm>
              <a:off x="9720717" y="2544182"/>
              <a:ext cx="376743" cy="461665"/>
            </a:xfrm>
            <a:prstGeom prst="rect">
              <a:avLst/>
            </a:prstGeom>
            <a:noFill/>
          </p:spPr>
          <p:txBody>
            <a:bodyPr wrap="square" rtlCol="0">
              <a:spAutoFit/>
            </a:bodyPr>
            <a:lstStyle/>
            <a:p>
              <a:r>
                <a:rPr lang="en-US" sz="2400" dirty="0" smtClean="0"/>
                <a:t>x</a:t>
              </a:r>
              <a:endParaRPr lang="en-US" dirty="0"/>
            </a:p>
          </p:txBody>
        </p:sp>
        <p:grpSp>
          <p:nvGrpSpPr>
            <p:cNvPr id="41" name="Group 40"/>
            <p:cNvGrpSpPr/>
            <p:nvPr/>
          </p:nvGrpSpPr>
          <p:grpSpPr>
            <a:xfrm>
              <a:off x="9060077" y="2462941"/>
              <a:ext cx="660134" cy="659019"/>
              <a:chOff x="9206834" y="2508097"/>
              <a:chExt cx="660134" cy="659019"/>
            </a:xfrm>
          </p:grpSpPr>
          <p:sp>
            <p:nvSpPr>
              <p:cNvPr id="23" name="Rectangle 22"/>
              <p:cNvSpPr/>
              <p:nvPr/>
            </p:nvSpPr>
            <p:spPr>
              <a:xfrm>
                <a:off x="9206834" y="2508097"/>
                <a:ext cx="660134" cy="659019"/>
              </a:xfrm>
              <a:prstGeom prst="rect">
                <a:avLst/>
              </a:prstGeom>
              <a:solidFill>
                <a:schemeClr val="bg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9206834" y="2508097"/>
                <a:ext cx="660134" cy="65901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42" name="TextBox 41"/>
          <p:cNvSpPr txBox="1"/>
          <p:nvPr/>
        </p:nvSpPr>
        <p:spPr>
          <a:xfrm>
            <a:off x="8418230" y="3503587"/>
            <a:ext cx="2935570" cy="646331"/>
          </a:xfrm>
          <a:prstGeom prst="rect">
            <a:avLst/>
          </a:prstGeom>
          <a:noFill/>
        </p:spPr>
        <p:txBody>
          <a:bodyPr wrap="square" rtlCol="0">
            <a:spAutoFit/>
          </a:bodyPr>
          <a:lstStyle/>
          <a:p>
            <a:pPr algn="ctr"/>
            <a:r>
              <a:rPr lang="en-US" sz="2000" dirty="0" smtClean="0">
                <a:latin typeface="Helvetica Light" charset="0"/>
                <a:ea typeface="Helvetica Light" charset="0"/>
                <a:cs typeface="Helvetica Light" charset="0"/>
              </a:rPr>
              <a:t>Low rank approximation</a:t>
            </a:r>
            <a:br>
              <a:rPr lang="en-US" sz="2000" dirty="0" smtClean="0">
                <a:latin typeface="Helvetica Light" charset="0"/>
                <a:ea typeface="Helvetica Light" charset="0"/>
                <a:cs typeface="Helvetica Light" charset="0"/>
              </a:rPr>
            </a:br>
            <a:r>
              <a:rPr lang="en-US" sz="1600" dirty="0" smtClean="0">
                <a:latin typeface="Helvetica Light" charset="0"/>
                <a:ea typeface="Helvetica Light" charset="0"/>
                <a:cs typeface="Helvetica Light" charset="0"/>
              </a:rPr>
              <a:t>(</a:t>
            </a:r>
            <a:r>
              <a:rPr lang="tr-TR" sz="1600" dirty="0" smtClean="0">
                <a:latin typeface="Helvetica Light" charset="0"/>
                <a:ea typeface="Helvetica Light" charset="0"/>
                <a:cs typeface="Helvetica Light" charset="0"/>
              </a:rPr>
              <a:t>Y. Kim, et al. 2016)</a:t>
            </a:r>
            <a:endParaRPr lang="en-US" sz="2000" dirty="0">
              <a:latin typeface="Helvetica Light" charset="0"/>
              <a:ea typeface="Helvetica Light" charset="0"/>
              <a:cs typeface="Helvetica Light" charset="0"/>
            </a:endParaRPr>
          </a:p>
        </p:txBody>
      </p:sp>
      <p:grpSp>
        <p:nvGrpSpPr>
          <p:cNvPr id="213" name="Group 212"/>
          <p:cNvGrpSpPr/>
          <p:nvPr/>
        </p:nvGrpSpPr>
        <p:grpSpPr>
          <a:xfrm>
            <a:off x="7968360" y="4204619"/>
            <a:ext cx="3264753" cy="1573516"/>
            <a:chOff x="7497805" y="4537092"/>
            <a:chExt cx="3264753" cy="1573516"/>
          </a:xfrm>
        </p:grpSpPr>
        <p:sp>
          <p:nvSpPr>
            <p:cNvPr id="44" name="Rectangle 43"/>
            <p:cNvSpPr/>
            <p:nvPr/>
          </p:nvSpPr>
          <p:spPr>
            <a:xfrm>
              <a:off x="7497805" y="4537092"/>
              <a:ext cx="1187017" cy="1573516"/>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060671" y="4809657"/>
              <a:ext cx="1701887" cy="106290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8720212" y="5093018"/>
              <a:ext cx="376743" cy="461665"/>
            </a:xfrm>
            <a:prstGeom prst="rect">
              <a:avLst/>
            </a:prstGeom>
            <a:noFill/>
          </p:spPr>
          <p:txBody>
            <a:bodyPr wrap="square" rtlCol="0">
              <a:spAutoFit/>
            </a:bodyPr>
            <a:lstStyle/>
            <a:p>
              <a:r>
                <a:rPr lang="en-US" sz="2400" dirty="0" smtClean="0"/>
                <a:t>x</a:t>
              </a:r>
              <a:endParaRPr lang="en-US" dirty="0"/>
            </a:p>
          </p:txBody>
        </p:sp>
        <p:sp>
          <p:nvSpPr>
            <p:cNvPr id="47" name="Oval 46"/>
            <p:cNvSpPr/>
            <p:nvPr/>
          </p:nvSpPr>
          <p:spPr>
            <a:xfrm>
              <a:off x="7579561" y="461945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21809" y="461945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006305" y="461945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280593" y="461945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554881" y="461945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143449" y="4755515"/>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864057" y="489429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006305" y="489429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280593" y="489429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554881" y="489429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579561" y="502832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864057" y="502832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280593" y="502832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554881" y="502832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864057" y="599356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006305" y="599356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143449" y="599356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8554881" y="599356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579561" y="5166810"/>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721809" y="5166810"/>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417737" y="5166810"/>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864057" y="530767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143449" y="530767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417737" y="530767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554881" y="530767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143449" y="544819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721809" y="558872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864057" y="558872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280593" y="558872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417737" y="558872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554881" y="5588721"/>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579561" y="572074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006305" y="572074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143449" y="572074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417737" y="5720748"/>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864057" y="5857066"/>
              <a:ext cx="54142" cy="54142"/>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9162971"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9449117"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9883757"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170757"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453256"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599134" y="486722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9162971" y="5010504"/>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9304278" y="5010504"/>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9737694" y="5010504"/>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9590326" y="5152486"/>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9883757" y="5152486"/>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10170757" y="5152486"/>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10312064" y="5152486"/>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9304278" y="5298858"/>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590326" y="5298858"/>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10024879" y="5298858"/>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10312064" y="5298858"/>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10599134" y="5298858"/>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9445250" y="5445230"/>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9733827" y="5445230"/>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9879890" y="5445230"/>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10595267" y="5445230"/>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9585767" y="5587233"/>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10307505" y="5587233"/>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158412"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9299719"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79198"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10020320"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10307505"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10448697" y="5729995"/>
              <a:ext cx="54142" cy="54142"/>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TextBox 214"/>
          <p:cNvSpPr txBox="1"/>
          <p:nvPr/>
        </p:nvSpPr>
        <p:spPr>
          <a:xfrm>
            <a:off x="8418771" y="5925109"/>
            <a:ext cx="2483989" cy="646331"/>
          </a:xfrm>
          <a:prstGeom prst="rect">
            <a:avLst/>
          </a:prstGeom>
          <a:noFill/>
        </p:spPr>
        <p:txBody>
          <a:bodyPr wrap="square" rtlCol="0">
            <a:spAutoFit/>
          </a:bodyPr>
          <a:lstStyle/>
          <a:p>
            <a:pPr algn="ctr"/>
            <a:r>
              <a:rPr lang="en-US" sz="2000" dirty="0" smtClean="0">
                <a:latin typeface="Helvetica Light" charset="0"/>
                <a:ea typeface="Helvetica Light" charset="0"/>
                <a:cs typeface="Helvetica Light" charset="0"/>
              </a:rPr>
              <a:t>Matrix </a:t>
            </a:r>
            <a:r>
              <a:rPr lang="en-US" sz="2000" dirty="0" err="1" smtClean="0">
                <a:latin typeface="Helvetica Light" charset="0"/>
                <a:ea typeface="Helvetica Light" charset="0"/>
                <a:cs typeface="Helvetica Light" charset="0"/>
              </a:rPr>
              <a:t>sparsification</a:t>
            </a:r>
            <a:endParaRPr lang="en-US" sz="2000" dirty="0" smtClean="0">
              <a:latin typeface="Helvetica Light" charset="0"/>
              <a:ea typeface="Helvetica Light" charset="0"/>
              <a:cs typeface="Helvetica Light" charset="0"/>
            </a:endParaRPr>
          </a:p>
          <a:p>
            <a:pPr algn="ctr"/>
            <a:r>
              <a:rPr lang="en-US" sz="1600" dirty="0" smtClean="0">
                <a:latin typeface="Helvetica Light" charset="0"/>
                <a:ea typeface="Helvetica Light" charset="0"/>
                <a:cs typeface="Helvetica Light" charset="0"/>
              </a:rPr>
              <a:t>(</a:t>
            </a:r>
            <a:r>
              <a:rPr lang="da-DK" sz="1600" dirty="0">
                <a:latin typeface="Helvetica Light" charset="0"/>
                <a:ea typeface="Helvetica Light" charset="0"/>
                <a:cs typeface="Helvetica Light" charset="0"/>
              </a:rPr>
              <a:t>S. Han</a:t>
            </a:r>
            <a:r>
              <a:rPr lang="da-DK" sz="1600" dirty="0" smtClean="0">
                <a:latin typeface="Helvetica Light" charset="0"/>
                <a:ea typeface="Helvetica Light" charset="0"/>
                <a:cs typeface="Helvetica Light" charset="0"/>
              </a:rPr>
              <a:t>, et al. 2015)</a:t>
            </a:r>
            <a:endParaRPr lang="en-US" sz="1600" dirty="0">
              <a:latin typeface="Helvetica Light" charset="0"/>
              <a:ea typeface="Helvetica Light" charset="0"/>
              <a:cs typeface="Helvetica Light" charset="0"/>
            </a:endParaRPr>
          </a:p>
        </p:txBody>
      </p:sp>
      <p:cxnSp>
        <p:nvCxnSpPr>
          <p:cNvPr id="217" name="Straight Arrow Connector 216"/>
          <p:cNvCxnSpPr>
            <a:stCxn id="22" idx="6"/>
          </p:cNvCxnSpPr>
          <p:nvPr/>
        </p:nvCxnSpPr>
        <p:spPr>
          <a:xfrm flipV="1">
            <a:off x="6853330" y="2745536"/>
            <a:ext cx="1024069" cy="1"/>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218" name="Straight Arrow Connector 217"/>
          <p:cNvCxnSpPr/>
          <p:nvPr/>
        </p:nvCxnSpPr>
        <p:spPr>
          <a:xfrm>
            <a:off x="5762590" y="3519512"/>
            <a:ext cx="2015258" cy="1327572"/>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cxnSp>
        <p:nvCxnSpPr>
          <p:cNvPr id="223" name="Straight Arrow Connector 222"/>
          <p:cNvCxnSpPr/>
          <p:nvPr/>
        </p:nvCxnSpPr>
        <p:spPr>
          <a:xfrm>
            <a:off x="2425575" y="4261215"/>
            <a:ext cx="1336882" cy="774064"/>
          </a:xfrm>
          <a:prstGeom prst="straightConnector1">
            <a:avLst/>
          </a:prstGeom>
          <a:ln w="38100">
            <a:tailEnd type="triangle" w="lg" len="lg"/>
          </a:ln>
        </p:spPr>
        <p:style>
          <a:lnRef idx="3">
            <a:schemeClr val="dk1"/>
          </a:lnRef>
          <a:fillRef idx="0">
            <a:schemeClr val="dk1"/>
          </a:fillRef>
          <a:effectRef idx="2">
            <a:schemeClr val="dk1"/>
          </a:effectRef>
          <a:fontRef idx="minor">
            <a:schemeClr val="tx1"/>
          </a:fontRef>
        </p:style>
      </p:cxnSp>
      <p:sp>
        <p:nvSpPr>
          <p:cNvPr id="228" name="TextBox 227"/>
          <p:cNvSpPr txBox="1"/>
          <p:nvPr/>
        </p:nvSpPr>
        <p:spPr>
          <a:xfrm>
            <a:off x="1558099" y="4999300"/>
            <a:ext cx="1674761" cy="1323439"/>
          </a:xfrm>
          <a:prstGeom prst="rect">
            <a:avLst/>
          </a:prstGeom>
          <a:noFill/>
        </p:spPr>
        <p:txBody>
          <a:bodyPr wrap="square" rtlCol="0">
            <a:spAutoFit/>
          </a:bodyPr>
          <a:lstStyle/>
          <a:p>
            <a:r>
              <a:rPr lang="en-US" sz="1600" dirty="0" smtClean="0">
                <a:ea typeface="Helvetica" charset="0"/>
                <a:cs typeface="Helvetica" charset="0"/>
              </a:rPr>
              <a:t>(c)   convolution</a:t>
            </a:r>
          </a:p>
          <a:p>
            <a:r>
              <a:rPr lang="en-US" sz="1600" dirty="0">
                <a:ea typeface="Helvetica" charset="0"/>
                <a:cs typeface="Helvetica" charset="0"/>
              </a:rPr>
              <a:t>(f)    fully </a:t>
            </a:r>
            <a:r>
              <a:rPr lang="en-US" sz="1600" dirty="0" smtClean="0">
                <a:ea typeface="Helvetica" charset="0"/>
                <a:cs typeface="Helvetica" charset="0"/>
              </a:rPr>
              <a:t>connect</a:t>
            </a:r>
          </a:p>
          <a:p>
            <a:r>
              <a:rPr lang="en-US" sz="1600" dirty="0" smtClean="0">
                <a:ea typeface="Helvetica" charset="0"/>
                <a:cs typeface="Helvetica" charset="0"/>
              </a:rPr>
              <a:t>(m)  max pool</a:t>
            </a:r>
          </a:p>
          <a:p>
            <a:r>
              <a:rPr lang="en-US" sz="1600" dirty="0" smtClean="0">
                <a:ea typeface="Helvetica" charset="0"/>
                <a:cs typeface="Helvetica" charset="0"/>
              </a:rPr>
              <a:t>(r)    </a:t>
            </a:r>
            <a:r>
              <a:rPr lang="en-US" sz="1600" dirty="0" err="1" smtClean="0">
                <a:ea typeface="Helvetica" charset="0"/>
                <a:cs typeface="Helvetica" charset="0"/>
              </a:rPr>
              <a:t>relu</a:t>
            </a:r>
            <a:endParaRPr lang="en-US" sz="1600" dirty="0" smtClean="0">
              <a:ea typeface="Helvetica" charset="0"/>
              <a:cs typeface="Helvetica" charset="0"/>
            </a:endParaRPr>
          </a:p>
          <a:p>
            <a:r>
              <a:rPr lang="en-US" sz="1600" dirty="0" smtClean="0">
                <a:ea typeface="Helvetica" charset="0"/>
                <a:cs typeface="Helvetica" charset="0"/>
              </a:rPr>
              <a:t>(s)   </a:t>
            </a:r>
            <a:r>
              <a:rPr lang="en-US" sz="1600" dirty="0" err="1" smtClean="0">
                <a:ea typeface="Helvetica" charset="0"/>
                <a:cs typeface="Helvetica" charset="0"/>
              </a:rPr>
              <a:t>softmax</a:t>
            </a:r>
            <a:endParaRPr lang="en-US" sz="1600" dirty="0">
              <a:ea typeface="Helvetica" charset="0"/>
              <a:cs typeface="Helvetica" charset="0"/>
            </a:endParaRPr>
          </a:p>
        </p:txBody>
      </p:sp>
      <p:grpSp>
        <p:nvGrpSpPr>
          <p:cNvPr id="229" name="Group 228"/>
          <p:cNvGrpSpPr/>
          <p:nvPr/>
        </p:nvGrpSpPr>
        <p:grpSpPr>
          <a:xfrm>
            <a:off x="817653" y="1954742"/>
            <a:ext cx="2426443" cy="3467779"/>
            <a:chOff x="7264991" y="1111779"/>
            <a:chExt cx="2426443" cy="3467779"/>
          </a:xfrm>
        </p:grpSpPr>
        <p:grpSp>
          <p:nvGrpSpPr>
            <p:cNvPr id="230" name="Group 229"/>
            <p:cNvGrpSpPr/>
            <p:nvPr/>
          </p:nvGrpSpPr>
          <p:grpSpPr>
            <a:xfrm>
              <a:off x="7463517" y="2636169"/>
              <a:ext cx="279164" cy="1146811"/>
              <a:chOff x="7815942" y="2321844"/>
              <a:chExt cx="279164" cy="1146811"/>
            </a:xfrm>
          </p:grpSpPr>
          <p:cxnSp>
            <p:nvCxnSpPr>
              <p:cNvPr id="267" name="Straight Arrow Connector 266"/>
              <p:cNvCxnSpPr/>
              <p:nvPr/>
            </p:nvCxnSpPr>
            <p:spPr>
              <a:xfrm flipH="1" flipV="1">
                <a:off x="7955524" y="3303547"/>
                <a:ext cx="1" cy="165108"/>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68" name="Oval 267"/>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269" name="Oval 268"/>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270" name="Oval 269"/>
              <p:cNvSpPr/>
              <p:nvPr/>
            </p:nvSpPr>
            <p:spPr>
              <a:xfrm>
                <a:off x="7815943" y="23218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cxnSp>
            <p:nvCxnSpPr>
              <p:cNvPr id="271" name="Straight Arrow Connector 270"/>
              <p:cNvCxnSpPr/>
              <p:nvPr/>
            </p:nvCxnSpPr>
            <p:spPr>
              <a:xfrm flipV="1">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7955523" y="2544506"/>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p:nvGrpSpPr>
          <p:grpSpPr>
            <a:xfrm>
              <a:off x="7468271" y="1493163"/>
              <a:ext cx="279164" cy="1137286"/>
              <a:chOff x="7815942" y="2321844"/>
              <a:chExt cx="279164" cy="1137286"/>
            </a:xfrm>
          </p:grpSpPr>
          <p:cxnSp>
            <p:nvCxnSpPr>
              <p:cNvPr id="261" name="Straight Arrow Connector 260"/>
              <p:cNvCxnSpPr/>
              <p:nvPr/>
            </p:nvCxnSpPr>
            <p:spPr>
              <a:xfrm flipH="1" flipV="1">
                <a:off x="7955524" y="3303547"/>
                <a:ext cx="1" cy="15558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62" name="Oval 261"/>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263" name="Oval 262"/>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264" name="Oval 263"/>
              <p:cNvSpPr/>
              <p:nvPr/>
            </p:nvSpPr>
            <p:spPr>
              <a:xfrm>
                <a:off x="7815943" y="23218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cxnSp>
            <p:nvCxnSpPr>
              <p:cNvPr id="265" name="Straight Arrow Connector 264"/>
              <p:cNvCxnSpPr/>
              <p:nvPr/>
            </p:nvCxnSpPr>
            <p:spPr>
              <a:xfrm flipV="1">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7955523" y="2544506"/>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32" name="Oval 231"/>
            <p:cNvSpPr/>
            <p:nvPr/>
          </p:nvSpPr>
          <p:spPr>
            <a:xfrm>
              <a:off x="8006437" y="3773447"/>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m</a:t>
              </a:r>
              <a:endParaRPr lang="en-US" i="1" dirty="0">
                <a:solidFill>
                  <a:schemeClr val="tx1"/>
                </a:solidFill>
              </a:endParaRPr>
            </a:p>
          </p:txBody>
        </p:sp>
        <p:cxnSp>
          <p:nvCxnSpPr>
            <p:cNvPr id="233" name="Straight Arrow Connector 232"/>
            <p:cNvCxnSpPr/>
            <p:nvPr/>
          </p:nvCxnSpPr>
          <p:spPr>
            <a:xfrm flipV="1">
              <a:off x="8141256" y="3617864"/>
              <a:ext cx="4762"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a:off x="8006436" y="339627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sp>
          <p:nvSpPr>
            <p:cNvPr id="235" name="Oval 234"/>
            <p:cNvSpPr/>
            <p:nvPr/>
          </p:nvSpPr>
          <p:spPr>
            <a:xfrm>
              <a:off x="8006437" y="301910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a:t>
              </a:r>
            </a:p>
          </p:txBody>
        </p:sp>
        <p:sp>
          <p:nvSpPr>
            <p:cNvPr id="236" name="Oval 235"/>
            <p:cNvSpPr/>
            <p:nvPr/>
          </p:nvSpPr>
          <p:spPr>
            <a:xfrm>
              <a:off x="8006437" y="263616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cxnSp>
          <p:nvCxnSpPr>
            <p:cNvPr id="237" name="Straight Arrow Connector 236"/>
            <p:cNvCxnSpPr/>
            <p:nvPr/>
          </p:nvCxnSpPr>
          <p:spPr>
            <a:xfrm flipV="1">
              <a:off x="8146018" y="3240694"/>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flipV="1">
              <a:off x="8146017" y="2858823"/>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8150772" y="2474858"/>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a:off x="8011190" y="225327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241" name="Oval 240"/>
            <p:cNvSpPr/>
            <p:nvPr/>
          </p:nvSpPr>
          <p:spPr>
            <a:xfrm>
              <a:off x="8011191" y="187610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242" name="Oval 241"/>
            <p:cNvSpPr/>
            <p:nvPr/>
          </p:nvSpPr>
          <p:spPr>
            <a:xfrm>
              <a:off x="8011191" y="1493155"/>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cxnSp>
          <p:nvCxnSpPr>
            <p:cNvPr id="243" name="Straight Arrow Connector 242"/>
            <p:cNvCxnSpPr/>
            <p:nvPr/>
          </p:nvCxnSpPr>
          <p:spPr>
            <a:xfrm flipV="1">
              <a:off x="8150772" y="2097688"/>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flipV="1">
              <a:off x="8150771" y="1715817"/>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V="1">
              <a:off x="7747435" y="1603949"/>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6" name="Oval 245"/>
            <p:cNvSpPr/>
            <p:nvPr/>
          </p:nvSpPr>
          <p:spPr>
            <a:xfrm>
              <a:off x="8563656" y="3763917"/>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f</a:t>
              </a:r>
              <a:endParaRPr lang="en-US" i="1" dirty="0">
                <a:solidFill>
                  <a:schemeClr val="tx1"/>
                </a:solidFill>
              </a:endParaRPr>
            </a:p>
          </p:txBody>
        </p:sp>
        <p:cxnSp>
          <p:nvCxnSpPr>
            <p:cNvPr id="247" name="Straight Arrow Connector 246"/>
            <p:cNvCxnSpPr/>
            <p:nvPr/>
          </p:nvCxnSpPr>
          <p:spPr>
            <a:xfrm flipV="1">
              <a:off x="8698475" y="3608334"/>
              <a:ext cx="4762"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8563655" y="338674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sp>
          <p:nvSpPr>
            <p:cNvPr id="249" name="Oval 248"/>
            <p:cNvSpPr/>
            <p:nvPr/>
          </p:nvSpPr>
          <p:spPr>
            <a:xfrm>
              <a:off x="8563656" y="3009577"/>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f</a:t>
              </a:r>
              <a:endParaRPr lang="en-US" i="1" dirty="0">
                <a:solidFill>
                  <a:schemeClr val="tx1"/>
                </a:solidFill>
              </a:endParaRPr>
            </a:p>
          </p:txBody>
        </p:sp>
        <p:sp>
          <p:nvSpPr>
            <p:cNvPr id="250" name="Oval 249"/>
            <p:cNvSpPr/>
            <p:nvPr/>
          </p:nvSpPr>
          <p:spPr>
            <a:xfrm>
              <a:off x="8563656" y="262663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cxnSp>
          <p:nvCxnSpPr>
            <p:cNvPr id="251" name="Straight Arrow Connector 250"/>
            <p:cNvCxnSpPr/>
            <p:nvPr/>
          </p:nvCxnSpPr>
          <p:spPr>
            <a:xfrm flipV="1">
              <a:off x="8703237" y="3231164"/>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flipV="1">
              <a:off x="8703236" y="2849293"/>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H="1" flipV="1">
              <a:off x="8707991" y="2465328"/>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a:off x="8568409" y="224374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f</a:t>
              </a:r>
            </a:p>
          </p:txBody>
        </p:sp>
        <p:sp>
          <p:nvSpPr>
            <p:cNvPr id="255" name="Oval 254"/>
            <p:cNvSpPr/>
            <p:nvPr/>
          </p:nvSpPr>
          <p:spPr>
            <a:xfrm>
              <a:off x="8568410" y="1866571"/>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s</a:t>
              </a:r>
            </a:p>
          </p:txBody>
        </p:sp>
        <p:cxnSp>
          <p:nvCxnSpPr>
            <p:cNvPr id="256" name="Straight Arrow Connector 255"/>
            <p:cNvCxnSpPr/>
            <p:nvPr/>
          </p:nvCxnSpPr>
          <p:spPr>
            <a:xfrm flipV="1">
              <a:off x="8707991" y="2088158"/>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V="1">
              <a:off x="8290787" y="3890983"/>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V="1">
              <a:off x="8707990" y="1708100"/>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7264991" y="3656228"/>
              <a:ext cx="1771560" cy="923330"/>
            </a:xfrm>
            <a:prstGeom prst="rect">
              <a:avLst/>
            </a:prstGeom>
            <a:noFill/>
          </p:spPr>
          <p:txBody>
            <a:bodyPr wrap="square" rtlCol="0">
              <a:spAutoFit/>
            </a:bodyPr>
            <a:lstStyle/>
            <a:p>
              <a:r>
                <a:rPr lang="en-US" i="1" dirty="0" err="1" smtClean="0"/>
                <a:t>img</a:t>
              </a:r>
              <a:r>
                <a:rPr lang="en-US" i="1" baseline="-25000" dirty="0" err="1" smtClean="0"/>
                <a:t>R</a:t>
              </a:r>
              <a:r>
                <a:rPr lang="en-US" i="1" dirty="0" smtClean="0"/>
                <a:t> </a:t>
              </a:r>
              <a:br>
                <a:rPr lang="en-US" i="1" dirty="0" smtClean="0"/>
              </a:br>
              <a:r>
                <a:rPr lang="en-US" i="1" dirty="0" err="1" smtClean="0"/>
                <a:t>img</a:t>
              </a:r>
              <a:r>
                <a:rPr lang="en-US" i="1" baseline="-25000" dirty="0" err="1" smtClean="0"/>
                <a:t>G</a:t>
              </a:r>
              <a:r>
                <a:rPr lang="en-US" i="1" dirty="0" smtClean="0"/>
                <a:t> </a:t>
              </a:r>
              <a:br>
                <a:rPr lang="en-US" i="1" dirty="0" smtClean="0"/>
              </a:br>
              <a:r>
                <a:rPr lang="en-US" i="1" dirty="0" err="1" smtClean="0"/>
                <a:t>img</a:t>
              </a:r>
              <a:r>
                <a:rPr lang="en-US" i="1" baseline="-25000" dirty="0" err="1" smtClean="0"/>
                <a:t>B</a:t>
              </a:r>
              <a:endParaRPr lang="en-US" i="1" baseline="-25000" dirty="0"/>
            </a:p>
          </p:txBody>
        </p:sp>
        <p:sp>
          <p:nvSpPr>
            <p:cNvPr id="260" name="TextBox 259"/>
            <p:cNvSpPr txBox="1"/>
            <p:nvPr/>
          </p:nvSpPr>
          <p:spPr>
            <a:xfrm>
              <a:off x="8380160" y="1111779"/>
              <a:ext cx="1311274" cy="646331"/>
            </a:xfrm>
            <a:prstGeom prst="rect">
              <a:avLst/>
            </a:prstGeom>
            <a:noFill/>
          </p:spPr>
          <p:txBody>
            <a:bodyPr wrap="square" rtlCol="0">
              <a:spAutoFit/>
            </a:bodyPr>
            <a:lstStyle/>
            <a:p>
              <a:r>
                <a:rPr lang="en-US" i="1" dirty="0" smtClean="0"/>
                <a:t>classes +</a:t>
              </a:r>
              <a:br>
                <a:rPr lang="en-US" i="1" dirty="0" smtClean="0"/>
              </a:br>
              <a:r>
                <a:rPr lang="en-US" i="1" dirty="0" smtClean="0"/>
                <a:t>scores</a:t>
              </a:r>
              <a:endParaRPr lang="en-US" i="1" baseline="-25000" dirty="0"/>
            </a:p>
          </p:txBody>
        </p:sp>
      </p:grpSp>
      <p:grpSp>
        <p:nvGrpSpPr>
          <p:cNvPr id="319" name="Group 318"/>
          <p:cNvGrpSpPr/>
          <p:nvPr/>
        </p:nvGrpSpPr>
        <p:grpSpPr>
          <a:xfrm>
            <a:off x="3743498" y="4306269"/>
            <a:ext cx="2117067" cy="2345992"/>
            <a:chOff x="5143743" y="4729363"/>
            <a:chExt cx="2117067" cy="2345992"/>
          </a:xfrm>
        </p:grpSpPr>
        <p:sp>
          <p:nvSpPr>
            <p:cNvPr id="227" name="Oval 226"/>
            <p:cNvSpPr/>
            <p:nvPr/>
          </p:nvSpPr>
          <p:spPr>
            <a:xfrm>
              <a:off x="5343942" y="4756631"/>
              <a:ext cx="291152" cy="2172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dirty="0" smtClean="0"/>
                <a:t>c</a:t>
              </a:r>
              <a:endParaRPr lang="en-US" i="1" dirty="0"/>
            </a:p>
          </p:txBody>
        </p:sp>
        <p:grpSp>
          <p:nvGrpSpPr>
            <p:cNvPr id="274" name="Group 273"/>
            <p:cNvGrpSpPr/>
            <p:nvPr/>
          </p:nvGrpSpPr>
          <p:grpSpPr>
            <a:xfrm>
              <a:off x="5342269" y="5131966"/>
              <a:ext cx="279164" cy="1146811"/>
              <a:chOff x="7815942" y="2321844"/>
              <a:chExt cx="279164" cy="1146811"/>
            </a:xfrm>
          </p:grpSpPr>
          <p:cxnSp>
            <p:nvCxnSpPr>
              <p:cNvPr id="311" name="Straight Arrow Connector 310"/>
              <p:cNvCxnSpPr/>
              <p:nvPr/>
            </p:nvCxnSpPr>
            <p:spPr>
              <a:xfrm flipH="1" flipV="1">
                <a:off x="7955524" y="3303547"/>
                <a:ext cx="1" cy="165108"/>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12" name="Oval 311"/>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c</a:t>
                </a:r>
                <a:endParaRPr lang="en-US" i="1" dirty="0">
                  <a:solidFill>
                    <a:schemeClr val="tx1"/>
                  </a:solidFill>
                </a:endParaRPr>
              </a:p>
            </p:txBody>
          </p:sp>
          <p:sp>
            <p:nvSpPr>
              <p:cNvPr id="313" name="Oval 312"/>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sp>
            <p:nvSpPr>
              <p:cNvPr id="314" name="Oval 313"/>
              <p:cNvSpPr/>
              <p:nvPr/>
            </p:nvSpPr>
            <p:spPr>
              <a:xfrm>
                <a:off x="7815943" y="23218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cxnSp>
            <p:nvCxnSpPr>
              <p:cNvPr id="315" name="Straight Arrow Connector 314"/>
              <p:cNvCxnSpPr/>
              <p:nvPr/>
            </p:nvCxnSpPr>
            <p:spPr>
              <a:xfrm flipV="1">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p:nvPr/>
            </p:nvCxnSpPr>
            <p:spPr>
              <a:xfrm flipV="1">
                <a:off x="7955523" y="2544506"/>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905843" y="4762483"/>
              <a:ext cx="279164" cy="754340"/>
              <a:chOff x="7815942" y="2704790"/>
              <a:chExt cx="279164" cy="754340"/>
            </a:xfrm>
          </p:grpSpPr>
          <p:cxnSp>
            <p:nvCxnSpPr>
              <p:cNvPr id="305" name="Straight Arrow Connector 304"/>
              <p:cNvCxnSpPr/>
              <p:nvPr/>
            </p:nvCxnSpPr>
            <p:spPr>
              <a:xfrm flipH="1">
                <a:off x="7955524" y="3303547"/>
                <a:ext cx="1" cy="15558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06" name="Oval 305"/>
              <p:cNvSpPr/>
              <p:nvPr/>
            </p:nvSpPr>
            <p:spPr>
              <a:xfrm>
                <a:off x="7815942" y="308196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m</a:t>
                </a:r>
                <a:endParaRPr lang="en-US" i="1" dirty="0">
                  <a:solidFill>
                    <a:schemeClr val="tx1"/>
                  </a:solidFill>
                </a:endParaRPr>
              </a:p>
            </p:txBody>
          </p:sp>
          <p:sp>
            <p:nvSpPr>
              <p:cNvPr id="307" name="Oval 306"/>
              <p:cNvSpPr/>
              <p:nvPr/>
            </p:nvSpPr>
            <p:spPr>
              <a:xfrm>
                <a:off x="7815943" y="2704790"/>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cxnSp>
            <p:nvCxnSpPr>
              <p:cNvPr id="309" name="Straight Arrow Connector 308"/>
              <p:cNvCxnSpPr/>
              <p:nvPr/>
            </p:nvCxnSpPr>
            <p:spPr>
              <a:xfrm>
                <a:off x="7955524" y="2926377"/>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76" name="Oval 275"/>
            <p:cNvSpPr/>
            <p:nvPr/>
          </p:nvSpPr>
          <p:spPr>
            <a:xfrm>
              <a:off x="5896763" y="6269244"/>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rPr>
                <a:t>f</a:t>
              </a:r>
              <a:endParaRPr lang="en-US" i="1" dirty="0">
                <a:solidFill>
                  <a:schemeClr val="tx1"/>
                </a:solidFill>
              </a:endParaRPr>
            </a:p>
          </p:txBody>
        </p:sp>
        <p:cxnSp>
          <p:nvCxnSpPr>
            <p:cNvPr id="277" name="Straight Arrow Connector 276"/>
            <p:cNvCxnSpPr/>
            <p:nvPr/>
          </p:nvCxnSpPr>
          <p:spPr>
            <a:xfrm flipV="1">
              <a:off x="6031582" y="6113661"/>
              <a:ext cx="4762"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5896762" y="589207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a:t>
              </a:r>
            </a:p>
          </p:txBody>
        </p:sp>
        <p:sp>
          <p:nvSpPr>
            <p:cNvPr id="279" name="Oval 278"/>
            <p:cNvSpPr/>
            <p:nvPr/>
          </p:nvSpPr>
          <p:spPr>
            <a:xfrm>
              <a:off x="5896763" y="551490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a:t>
              </a:r>
            </a:p>
          </p:txBody>
        </p:sp>
        <p:cxnSp>
          <p:nvCxnSpPr>
            <p:cNvPr id="281" name="Straight Arrow Connector 280"/>
            <p:cNvCxnSpPr/>
            <p:nvPr/>
          </p:nvCxnSpPr>
          <p:spPr>
            <a:xfrm flipV="1">
              <a:off x="6036344" y="5736491"/>
              <a:ext cx="1" cy="155583"/>
            </a:xfrm>
            <a:prstGeom prst="straightConnector1">
              <a:avLst/>
            </a:prstGeom>
            <a:ln>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p:nvPr/>
          </p:nvCxnSpPr>
          <p:spPr>
            <a:xfrm flipV="1">
              <a:off x="5645066" y="4867921"/>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0" name="Oval 289"/>
            <p:cNvSpPr/>
            <p:nvPr/>
          </p:nvSpPr>
          <p:spPr>
            <a:xfrm>
              <a:off x="6442408" y="6259714"/>
              <a:ext cx="279163" cy="2307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r</a:t>
              </a:r>
              <a:endParaRPr lang="en-US" i="1" dirty="0">
                <a:solidFill>
                  <a:schemeClr val="tx1"/>
                </a:solidFill>
              </a:endParaRPr>
            </a:p>
          </p:txBody>
        </p:sp>
        <p:cxnSp>
          <p:nvCxnSpPr>
            <p:cNvPr id="291" name="Straight Arrow Connector 290"/>
            <p:cNvCxnSpPr/>
            <p:nvPr/>
          </p:nvCxnSpPr>
          <p:spPr>
            <a:xfrm flipV="1">
              <a:off x="6577227" y="6104131"/>
              <a:ext cx="4762"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a:off x="6442407" y="588254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f</a:t>
              </a:r>
              <a:endParaRPr lang="en-US" i="1" dirty="0">
                <a:solidFill>
                  <a:schemeClr val="tx1"/>
                </a:solidFill>
              </a:endParaRPr>
            </a:p>
          </p:txBody>
        </p:sp>
        <p:sp>
          <p:nvSpPr>
            <p:cNvPr id="293" name="Oval 292"/>
            <p:cNvSpPr/>
            <p:nvPr/>
          </p:nvSpPr>
          <p:spPr>
            <a:xfrm>
              <a:off x="6442408" y="5505374"/>
              <a:ext cx="279163" cy="221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rPr>
                <a:t>s</a:t>
              </a:r>
              <a:endParaRPr lang="en-US" i="1" dirty="0">
                <a:solidFill>
                  <a:schemeClr val="tx1"/>
                </a:solidFill>
              </a:endParaRPr>
            </a:p>
          </p:txBody>
        </p:sp>
        <p:cxnSp>
          <p:nvCxnSpPr>
            <p:cNvPr id="295" name="Straight Arrow Connector 294"/>
            <p:cNvCxnSpPr/>
            <p:nvPr/>
          </p:nvCxnSpPr>
          <p:spPr>
            <a:xfrm flipV="1">
              <a:off x="6581989" y="5726961"/>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p:nvPr/>
          </p:nvCxnSpPr>
          <p:spPr>
            <a:xfrm flipV="1">
              <a:off x="6581988" y="5345090"/>
              <a:ext cx="1" cy="155583"/>
            </a:xfrm>
            <a:prstGeom prst="straightConnector1">
              <a:avLst/>
            </a:prstGeom>
            <a:ln>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flipV="1">
              <a:off x="6178651" y="6396692"/>
              <a:ext cx="263756" cy="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03" name="TextBox 302"/>
            <p:cNvSpPr txBox="1"/>
            <p:nvPr/>
          </p:nvSpPr>
          <p:spPr>
            <a:xfrm>
              <a:off x="5143743" y="6152025"/>
              <a:ext cx="732333" cy="923330"/>
            </a:xfrm>
            <a:prstGeom prst="rect">
              <a:avLst/>
            </a:prstGeom>
            <a:noFill/>
          </p:spPr>
          <p:txBody>
            <a:bodyPr wrap="square" rtlCol="0">
              <a:spAutoFit/>
            </a:bodyPr>
            <a:lstStyle/>
            <a:p>
              <a:r>
                <a:rPr lang="en-US" i="1" dirty="0" err="1" smtClean="0"/>
                <a:t>img</a:t>
              </a:r>
              <a:r>
                <a:rPr lang="en-US" i="1" baseline="-25000" dirty="0" err="1" smtClean="0"/>
                <a:t>R</a:t>
              </a:r>
              <a:r>
                <a:rPr lang="en-US" i="1" dirty="0" smtClean="0"/>
                <a:t> </a:t>
              </a:r>
              <a:br>
                <a:rPr lang="en-US" i="1" dirty="0" smtClean="0"/>
              </a:br>
              <a:r>
                <a:rPr lang="en-US" i="1" dirty="0" err="1" smtClean="0"/>
                <a:t>img</a:t>
              </a:r>
              <a:r>
                <a:rPr lang="en-US" i="1" baseline="-25000" dirty="0" err="1" smtClean="0"/>
                <a:t>G</a:t>
              </a:r>
              <a:r>
                <a:rPr lang="en-US" i="1" dirty="0" smtClean="0"/>
                <a:t> </a:t>
              </a:r>
              <a:br>
                <a:rPr lang="en-US" i="1" dirty="0" smtClean="0"/>
              </a:br>
              <a:r>
                <a:rPr lang="en-US" i="1" dirty="0" err="1" smtClean="0"/>
                <a:t>img</a:t>
              </a:r>
              <a:r>
                <a:rPr lang="en-US" i="1" baseline="-25000" dirty="0" err="1" smtClean="0"/>
                <a:t>B</a:t>
              </a:r>
              <a:endParaRPr lang="en-US" i="1" baseline="-25000" dirty="0"/>
            </a:p>
          </p:txBody>
        </p:sp>
        <p:sp>
          <p:nvSpPr>
            <p:cNvPr id="304" name="TextBox 303"/>
            <p:cNvSpPr txBox="1"/>
            <p:nvPr/>
          </p:nvSpPr>
          <p:spPr>
            <a:xfrm>
              <a:off x="6249281" y="4729363"/>
              <a:ext cx="1011529" cy="646331"/>
            </a:xfrm>
            <a:prstGeom prst="rect">
              <a:avLst/>
            </a:prstGeom>
            <a:noFill/>
          </p:spPr>
          <p:txBody>
            <a:bodyPr wrap="square" rtlCol="0">
              <a:spAutoFit/>
            </a:bodyPr>
            <a:lstStyle/>
            <a:p>
              <a:r>
                <a:rPr lang="en-US" i="1" dirty="0" smtClean="0"/>
                <a:t>classes +</a:t>
              </a:r>
              <a:br>
                <a:rPr lang="en-US" i="1" dirty="0" smtClean="0"/>
              </a:br>
              <a:r>
                <a:rPr lang="en-US" i="1" dirty="0" smtClean="0"/>
                <a:t>scores</a:t>
              </a:r>
              <a:endParaRPr lang="en-US" i="1" baseline="-25000" dirty="0"/>
            </a:p>
          </p:txBody>
        </p:sp>
        <p:cxnSp>
          <p:nvCxnSpPr>
            <p:cNvPr id="317" name="Straight Arrow Connector 316"/>
            <p:cNvCxnSpPr/>
            <p:nvPr/>
          </p:nvCxnSpPr>
          <p:spPr>
            <a:xfrm flipV="1">
              <a:off x="5484698" y="4978483"/>
              <a:ext cx="1" cy="155583"/>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320" name="TextBox 319"/>
          <p:cNvSpPr txBox="1"/>
          <p:nvPr/>
        </p:nvSpPr>
        <p:spPr>
          <a:xfrm>
            <a:off x="4634513" y="6156295"/>
            <a:ext cx="2733115" cy="646331"/>
          </a:xfrm>
          <a:prstGeom prst="rect">
            <a:avLst/>
          </a:prstGeom>
          <a:noFill/>
        </p:spPr>
        <p:txBody>
          <a:bodyPr wrap="square" rtlCol="0">
            <a:spAutoFit/>
          </a:bodyPr>
          <a:lstStyle/>
          <a:p>
            <a:pPr algn="ctr"/>
            <a:r>
              <a:rPr lang="en-US" sz="2000" dirty="0">
                <a:latin typeface="Helvetica Light" charset="0"/>
                <a:ea typeface="Helvetica Light" charset="0"/>
                <a:cs typeface="Helvetica Light" charset="0"/>
              </a:rPr>
              <a:t>Architectural </a:t>
            </a:r>
            <a:r>
              <a:rPr lang="en-US" sz="2000" dirty="0" smtClean="0">
                <a:latin typeface="Helvetica Light" charset="0"/>
                <a:ea typeface="Helvetica Light" charset="0"/>
                <a:cs typeface="Helvetica Light" charset="0"/>
              </a:rPr>
              <a:t>changes</a:t>
            </a:r>
          </a:p>
          <a:p>
            <a:pPr algn="ctr"/>
            <a:r>
              <a:rPr lang="en-US" sz="1600" dirty="0" smtClean="0">
                <a:latin typeface="Helvetica Light" charset="0"/>
                <a:ea typeface="Helvetica Light" charset="0"/>
                <a:cs typeface="Helvetica Light" charset="0"/>
              </a:rPr>
              <a:t>(J. Ba, et al. 2014)</a:t>
            </a:r>
            <a:endParaRPr lang="en-US" sz="16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58904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15" grpId="0"/>
      <p:bldP spid="3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Managing the approx. / resource trade-off</a:t>
            </a:r>
            <a:endParaRPr lang="en-US" sz="4000" dirty="0"/>
          </a:p>
        </p:txBody>
      </p:sp>
      <p:sp>
        <p:nvSpPr>
          <p:cNvPr id="5" name="Content Placeholder 4"/>
          <p:cNvSpPr>
            <a:spLocks noGrp="1"/>
          </p:cNvSpPr>
          <p:nvPr>
            <p:ph idx="1"/>
          </p:nvPr>
        </p:nvSpPr>
        <p:spPr/>
        <p:txBody>
          <a:bodyPr/>
          <a:lstStyle/>
          <a:p>
            <a:pPr>
              <a:buFont typeface="LucidaGrande" charset="0"/>
              <a:buChar char="‣"/>
            </a:pPr>
            <a:r>
              <a:rPr lang="en-US" dirty="0" smtClean="0">
                <a:latin typeface="Helvetica Light" charset="0"/>
                <a:ea typeface="Helvetica Light" charset="0"/>
                <a:cs typeface="Helvetica Light" charset="0"/>
              </a:rPr>
              <a:t>Detailed </a:t>
            </a:r>
            <a:r>
              <a:rPr lang="en-US" altLang="zh-CN" dirty="0" smtClean="0"/>
              <a:t>characterization of </a:t>
            </a:r>
            <a:r>
              <a:rPr lang="en-US" altLang="zh-CN" dirty="0" smtClean="0">
                <a:latin typeface="Helvetica Light" charset="0"/>
                <a:ea typeface="Helvetica Light" charset="0"/>
                <a:cs typeface="Helvetica Light" charset="0"/>
              </a:rPr>
              <a:t>the </a:t>
            </a:r>
            <a:r>
              <a:rPr lang="en-US" dirty="0" smtClean="0">
                <a:latin typeface="Helvetica Light" charset="0"/>
                <a:ea typeface="Helvetica Light" charset="0"/>
                <a:cs typeface="Helvetica Light" charset="0"/>
              </a:rPr>
              <a:t>approximation / resource trade-off for many optimizations</a:t>
            </a:r>
          </a:p>
          <a:p>
            <a:pPr>
              <a:buFont typeface="LucidaGrande" charset="0"/>
              <a:buChar char="‣"/>
            </a:pPr>
            <a:endParaRPr lang="en-US" dirty="0"/>
          </a:p>
          <a:p>
            <a:pPr>
              <a:buFont typeface="LucidaGrande" charset="0"/>
              <a:buChar char="‣"/>
            </a:pPr>
            <a:r>
              <a:rPr lang="en-US" dirty="0" smtClean="0"/>
              <a:t>Two new optimizations for streaming, multi-application </a:t>
            </a:r>
            <a:r>
              <a:rPr lang="en-US" dirty="0"/>
              <a:t>settings</a:t>
            </a:r>
          </a:p>
          <a:p>
            <a:pPr>
              <a:buFont typeface="LucidaGrande" charset="0"/>
              <a:buChar char="‣"/>
            </a:pPr>
            <a:endParaRPr lang="en-US" dirty="0" smtClean="0"/>
          </a:p>
          <a:p>
            <a:pPr>
              <a:buFont typeface="LucidaGrande" charset="0"/>
              <a:buChar char="‣"/>
            </a:pPr>
            <a:r>
              <a:rPr lang="en-US" dirty="0" smtClean="0"/>
              <a:t>New scheduling problem, </a:t>
            </a:r>
            <a:r>
              <a:rPr lang="en-US" dirty="0" smtClean="0">
                <a:solidFill>
                  <a:srgbClr val="B41802"/>
                </a:solidFill>
              </a:rPr>
              <a:t>Approximate </a:t>
            </a:r>
            <a:r>
              <a:rPr lang="en-US" dirty="0">
                <a:solidFill>
                  <a:srgbClr val="B41802"/>
                </a:solidFill>
              </a:rPr>
              <a:t>M</a:t>
            </a:r>
            <a:r>
              <a:rPr lang="en-US" dirty="0" smtClean="0">
                <a:solidFill>
                  <a:srgbClr val="B41802"/>
                </a:solidFill>
              </a:rPr>
              <a:t>odel </a:t>
            </a:r>
            <a:r>
              <a:rPr lang="en-US" dirty="0">
                <a:solidFill>
                  <a:srgbClr val="B41802"/>
                </a:solidFill>
              </a:rPr>
              <a:t>S</a:t>
            </a:r>
            <a:r>
              <a:rPr lang="en-US" dirty="0" smtClean="0">
                <a:solidFill>
                  <a:srgbClr val="B41802"/>
                </a:solidFill>
              </a:rPr>
              <a:t>cheduling</a:t>
            </a:r>
            <a:r>
              <a:rPr lang="en-US" dirty="0" smtClean="0"/>
              <a:t>, with a heuristic solution</a:t>
            </a:r>
          </a:p>
        </p:txBody>
      </p:sp>
      <p:sp>
        <p:nvSpPr>
          <p:cNvPr id="7" name="Slide Number Placeholder 6"/>
          <p:cNvSpPr>
            <a:spLocks noGrp="1"/>
          </p:cNvSpPr>
          <p:nvPr>
            <p:ph type="sldNum" sz="quarter" idx="12"/>
          </p:nvPr>
        </p:nvSpPr>
        <p:spPr/>
        <p:txBody>
          <a:bodyPr/>
          <a:lstStyle/>
          <a:p>
            <a:fld id="{0AECF9B7-30E9-6B4C-876D-A8C2F8FB72ED}" type="slidenum">
              <a:rPr lang="en-US" smtClean="0"/>
              <a:t>8</a:t>
            </a:fld>
            <a:endParaRPr lang="en-US"/>
          </a:p>
        </p:txBody>
      </p:sp>
    </p:spTree>
    <p:extLst>
      <p:ext uri="{BB962C8B-B14F-4D97-AF65-F5344CB8AC3E}">
        <p14:creationId xmlns:p14="http://schemas.microsoft.com/office/powerpoint/2010/main" val="1639343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Outline</a:t>
            </a:r>
            <a:endParaRPr lang="en-US" sz="3600" dirty="0"/>
          </a:p>
        </p:txBody>
      </p:sp>
      <p:sp>
        <p:nvSpPr>
          <p:cNvPr id="5" name="Content Placeholder 4"/>
          <p:cNvSpPr>
            <a:spLocks noGrp="1"/>
          </p:cNvSpPr>
          <p:nvPr>
            <p:ph idx="1"/>
          </p:nvPr>
        </p:nvSpPr>
        <p:spPr/>
        <p:txBody>
          <a:bodyPr/>
          <a:lstStyle/>
          <a:p>
            <a:pPr>
              <a:buFont typeface="LucidaGrande" charset="0"/>
              <a:buChar char="‣"/>
            </a:pPr>
            <a:r>
              <a:rPr lang="en-US" dirty="0" smtClean="0">
                <a:latin typeface="Helvetica Light" charset="0"/>
                <a:ea typeface="Helvetica Light" charset="0"/>
                <a:cs typeface="Helvetica Light" charset="0"/>
              </a:rPr>
              <a:t>Detailed </a:t>
            </a:r>
            <a:r>
              <a:rPr lang="en-US" altLang="zh-CN" dirty="0"/>
              <a:t>characterization </a:t>
            </a:r>
            <a:r>
              <a:rPr lang="en-US" altLang="zh-CN" dirty="0" smtClean="0">
                <a:latin typeface="Helvetica Light" charset="0"/>
                <a:ea typeface="Helvetica Light" charset="0"/>
                <a:cs typeface="Helvetica Light" charset="0"/>
              </a:rPr>
              <a:t>of the </a:t>
            </a:r>
            <a:r>
              <a:rPr lang="en-US" dirty="0" smtClean="0">
                <a:latin typeface="Helvetica Light" charset="0"/>
                <a:ea typeface="Helvetica Light" charset="0"/>
                <a:cs typeface="Helvetica Light" charset="0"/>
              </a:rPr>
              <a:t>approximation / resource trade-off for many optimizations</a:t>
            </a:r>
          </a:p>
          <a:p>
            <a:pPr>
              <a:buFont typeface="LucidaGrande" charset="0"/>
              <a:buChar char="‣"/>
            </a:pPr>
            <a:endParaRPr lang="en-US" dirty="0"/>
          </a:p>
          <a:p>
            <a:pPr>
              <a:buFont typeface="LucidaGrande" charset="0"/>
              <a:buChar char="‣"/>
            </a:pPr>
            <a:r>
              <a:rPr lang="en-US" dirty="0" smtClean="0">
                <a:solidFill>
                  <a:schemeClr val="bg1">
                    <a:lumMod val="65000"/>
                  </a:schemeClr>
                </a:solidFill>
              </a:rPr>
              <a:t>Two new optimizations for streaming, multi-application </a:t>
            </a:r>
            <a:r>
              <a:rPr lang="en-US" dirty="0">
                <a:solidFill>
                  <a:schemeClr val="bg1">
                    <a:lumMod val="65000"/>
                  </a:schemeClr>
                </a:solidFill>
              </a:rPr>
              <a:t>settings</a:t>
            </a:r>
          </a:p>
          <a:p>
            <a:pPr>
              <a:buFont typeface="LucidaGrande" charset="0"/>
              <a:buChar char="‣"/>
            </a:pPr>
            <a:endParaRPr lang="en-US" dirty="0" smtClean="0">
              <a:solidFill>
                <a:schemeClr val="bg1">
                  <a:lumMod val="65000"/>
                </a:schemeClr>
              </a:solidFill>
            </a:endParaRPr>
          </a:p>
          <a:p>
            <a:pPr>
              <a:buFont typeface="LucidaGrande" charset="0"/>
              <a:buChar char="‣"/>
            </a:pPr>
            <a:r>
              <a:rPr lang="en-US" dirty="0" smtClean="0">
                <a:solidFill>
                  <a:schemeClr val="bg1">
                    <a:lumMod val="65000"/>
                  </a:schemeClr>
                </a:solidFill>
              </a:rPr>
              <a:t>New scheduling problem, Approximate </a:t>
            </a:r>
            <a:r>
              <a:rPr lang="en-US" dirty="0">
                <a:solidFill>
                  <a:schemeClr val="bg1">
                    <a:lumMod val="65000"/>
                  </a:schemeClr>
                </a:solidFill>
              </a:rPr>
              <a:t>M</a:t>
            </a:r>
            <a:r>
              <a:rPr lang="en-US" dirty="0" smtClean="0">
                <a:solidFill>
                  <a:schemeClr val="bg1">
                    <a:lumMod val="65000"/>
                  </a:schemeClr>
                </a:solidFill>
              </a:rPr>
              <a:t>odel </a:t>
            </a:r>
            <a:r>
              <a:rPr lang="en-US" dirty="0">
                <a:solidFill>
                  <a:schemeClr val="bg1">
                    <a:lumMod val="65000"/>
                  </a:schemeClr>
                </a:solidFill>
              </a:rPr>
              <a:t>S</a:t>
            </a:r>
            <a:r>
              <a:rPr lang="en-US" dirty="0" smtClean="0">
                <a:solidFill>
                  <a:schemeClr val="bg1">
                    <a:lumMod val="65000"/>
                  </a:schemeClr>
                </a:solidFill>
              </a:rPr>
              <a:t>cheduling, with a heuristic solution</a:t>
            </a:r>
          </a:p>
        </p:txBody>
      </p:sp>
      <p:sp>
        <p:nvSpPr>
          <p:cNvPr id="7" name="Slide Number Placeholder 6"/>
          <p:cNvSpPr>
            <a:spLocks noGrp="1"/>
          </p:cNvSpPr>
          <p:nvPr>
            <p:ph type="sldNum" sz="quarter" idx="12"/>
          </p:nvPr>
        </p:nvSpPr>
        <p:spPr/>
        <p:txBody>
          <a:bodyPr/>
          <a:lstStyle/>
          <a:p>
            <a:fld id="{0AECF9B7-30E9-6B4C-876D-A8C2F8FB72ED}" type="slidenum">
              <a:rPr lang="en-US" smtClean="0"/>
              <a:t>9</a:t>
            </a:fld>
            <a:endParaRPr lang="en-US"/>
          </a:p>
        </p:txBody>
      </p:sp>
    </p:spTree>
    <p:extLst>
      <p:ext uri="{BB962C8B-B14F-4D97-AF65-F5344CB8AC3E}">
        <p14:creationId xmlns:p14="http://schemas.microsoft.com/office/powerpoint/2010/main" val="445924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24975</TotalTime>
  <Words>4035</Words>
  <Application>Microsoft Macintosh PowerPoint</Application>
  <PresentationFormat>Widescreen</PresentationFormat>
  <Paragraphs>664</Paragraphs>
  <Slides>31</Slides>
  <Notes>29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Cambria Math</vt:lpstr>
      <vt:lpstr>DengXian</vt:lpstr>
      <vt:lpstr>Futura Medium</vt:lpstr>
      <vt:lpstr>Helvetica</vt:lpstr>
      <vt:lpstr>Helvetica Light</vt:lpstr>
      <vt:lpstr>LucidaGrande</vt:lpstr>
      <vt:lpstr>Wingdings</vt:lpstr>
      <vt:lpstr>Office Theme</vt:lpstr>
      <vt:lpstr>MCDNN: An Approximation-Based Execution Framework for Deep Stream Processing Under Resource Constraints</vt:lpstr>
      <vt:lpstr>Wearable computing</vt:lpstr>
      <vt:lpstr>When computer vision meets wearable</vt:lpstr>
      <vt:lpstr>Deep learning makes vision work</vt:lpstr>
      <vt:lpstr>Resource usage for continuous vision</vt:lpstr>
      <vt:lpstr>Neural network</vt:lpstr>
      <vt:lpstr>Neural network ≈ matrix multiplications</vt:lpstr>
      <vt:lpstr>Managing the approx. / resource trade-off</vt:lpstr>
      <vt:lpstr>Outline</vt:lpstr>
      <vt:lpstr>Memory / accuracy trade-off</vt:lpstr>
      <vt:lpstr>Memory / accuracy trade-off</vt:lpstr>
      <vt:lpstr>Energy / accuracy trade-off</vt:lpstr>
      <vt:lpstr>Outline</vt:lpstr>
      <vt:lpstr>Exploiting stream locality by specialization</vt:lpstr>
      <vt:lpstr>Specialization runtime</vt:lpstr>
      <vt:lpstr>Better resource/accuracy trade-off</vt:lpstr>
      <vt:lpstr>PowerPoint Presentation</vt:lpstr>
      <vt:lpstr>Outline</vt:lpstr>
      <vt:lpstr>Approximate model scheduling</vt:lpstr>
      <vt:lpstr>Approximate model scheduling</vt:lpstr>
      <vt:lpstr>Approximate model scheduling</vt:lpstr>
      <vt:lpstr>Approximate model scheduling</vt:lpstr>
      <vt:lpstr>Heuristic scheduler</vt:lpstr>
      <vt:lpstr>Trace-driven evaluation</vt:lpstr>
      <vt:lpstr>MCDNN framework</vt:lpstr>
      <vt:lpstr>MCDNN framework</vt:lpstr>
      <vt:lpstr>Conclusion</vt:lpstr>
      <vt:lpstr>Backup Slides</vt:lpstr>
      <vt:lpstr>Cloud cost / accuracy trade-off</vt:lpstr>
      <vt:lpstr>Model sharing</vt:lpstr>
      <vt:lpstr>Dynamically-sized caching scheme</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MCDNN: An Approximation-Based Execution Framework for Deep Stream Processing</dc:title>
  <dc:creator>Haichen Shen</dc:creator>
  <cp:lastModifiedBy>Haichen Shen</cp:lastModifiedBy>
  <cp:revision>338</cp:revision>
  <dcterms:created xsi:type="dcterms:W3CDTF">2016-04-12T23:38:07Z</dcterms:created>
  <dcterms:modified xsi:type="dcterms:W3CDTF">2016-06-27T08:44:27Z</dcterms:modified>
</cp:coreProperties>
</file>